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7" r:id="rId3"/>
    <p:sldId id="260" r:id="rId4"/>
    <p:sldId id="265" r:id="rId5"/>
    <p:sldId id="322" r:id="rId6"/>
    <p:sldId id="272" r:id="rId7"/>
    <p:sldId id="275" r:id="rId8"/>
    <p:sldId id="276" r:id="rId9"/>
    <p:sldId id="277" r:id="rId10"/>
    <p:sldId id="298" r:id="rId11"/>
    <p:sldId id="278" r:id="rId12"/>
    <p:sldId id="283" r:id="rId13"/>
    <p:sldId id="299" r:id="rId14"/>
    <p:sldId id="302" r:id="rId15"/>
    <p:sldId id="301" r:id="rId16"/>
    <p:sldId id="287" r:id="rId17"/>
    <p:sldId id="303" r:id="rId18"/>
    <p:sldId id="304" r:id="rId19"/>
    <p:sldId id="288" r:id="rId20"/>
    <p:sldId id="289" r:id="rId21"/>
    <p:sldId id="292" r:id="rId22"/>
    <p:sldId id="308" r:id="rId23"/>
    <p:sldId id="309" r:id="rId24"/>
    <p:sldId id="310" r:id="rId25"/>
    <p:sldId id="311" r:id="rId26"/>
    <p:sldId id="312" r:id="rId27"/>
    <p:sldId id="313" r:id="rId28"/>
    <p:sldId id="314" r:id="rId29"/>
    <p:sldId id="315" r:id="rId30"/>
    <p:sldId id="290" r:id="rId31"/>
    <p:sldId id="291" r:id="rId32"/>
    <p:sldId id="259" r:id="rId33"/>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81" d="100"/>
          <a:sy n="81" d="100"/>
        </p:scale>
        <p:origin x="725" y="6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6" Type="http://schemas.openxmlformats.org/officeDocument/2006/relationships/tableStyles" Target="tableStyles.xml"/><Relationship Id="rId35" Type="http://schemas.openxmlformats.org/officeDocument/2006/relationships/viewProps" Target="viewProps.xml"/><Relationship Id="rId34" Type="http://schemas.openxmlformats.org/officeDocument/2006/relationships/presProps" Target="presProps.xml"/><Relationship Id="rId33" Type="http://schemas.openxmlformats.org/officeDocument/2006/relationships/slide" Target="slides/slide31.xml"/><Relationship Id="rId32" Type="http://schemas.openxmlformats.org/officeDocument/2006/relationships/slide" Target="slides/slide30.xml"/><Relationship Id="rId31" Type="http://schemas.openxmlformats.org/officeDocument/2006/relationships/slide" Target="slides/slide29.xml"/><Relationship Id="rId30" Type="http://schemas.openxmlformats.org/officeDocument/2006/relationships/slide" Target="slides/slide28.xml"/><Relationship Id="rId3" Type="http://schemas.openxmlformats.org/officeDocument/2006/relationships/slide" Target="slides/slide1.xml"/><Relationship Id="rId29" Type="http://schemas.openxmlformats.org/officeDocument/2006/relationships/slide" Target="slides/slide27.xml"/><Relationship Id="rId28" Type="http://schemas.openxmlformats.org/officeDocument/2006/relationships/slide" Target="slides/slide26.xml"/><Relationship Id="rId27" Type="http://schemas.openxmlformats.org/officeDocument/2006/relationships/slide" Target="slides/slide25.xml"/><Relationship Id="rId26" Type="http://schemas.openxmlformats.org/officeDocument/2006/relationships/slide" Target="slides/slide24.xml"/><Relationship Id="rId25" Type="http://schemas.openxmlformats.org/officeDocument/2006/relationships/slide" Target="slides/slide23.xml"/><Relationship Id="rId24" Type="http://schemas.openxmlformats.org/officeDocument/2006/relationships/slide" Target="slides/slide22.xml"/><Relationship Id="rId23" Type="http://schemas.openxmlformats.org/officeDocument/2006/relationships/slide" Target="slides/slide21.xml"/><Relationship Id="rId22" Type="http://schemas.openxmlformats.org/officeDocument/2006/relationships/slide" Target="slides/slide20.xml"/><Relationship Id="rId21" Type="http://schemas.openxmlformats.org/officeDocument/2006/relationships/slide" Target="slides/slide19.xml"/><Relationship Id="rId20" Type="http://schemas.openxmlformats.org/officeDocument/2006/relationships/slide" Target="slides/slide18.xml"/><Relationship Id="rId2" Type="http://schemas.openxmlformats.org/officeDocument/2006/relationships/theme" Target="theme/theme1.xml"/><Relationship Id="rId19" Type="http://schemas.openxmlformats.org/officeDocument/2006/relationships/slide" Target="slides/slide17.xml"/><Relationship Id="rId18" Type="http://schemas.openxmlformats.org/officeDocument/2006/relationships/slide" Target="slides/slide16.xml"/><Relationship Id="rId17" Type="http://schemas.openxmlformats.org/officeDocument/2006/relationships/slide" Target="slides/slide15.xml"/><Relationship Id="rId16" Type="http://schemas.openxmlformats.org/officeDocument/2006/relationships/slide" Target="slides/slide14.xml"/><Relationship Id="rId15" Type="http://schemas.openxmlformats.org/officeDocument/2006/relationships/slide" Target="slides/slide13.xml"/><Relationship Id="rId14" Type="http://schemas.openxmlformats.org/officeDocument/2006/relationships/slide" Target="slides/slide12.xml"/><Relationship Id="rId13" Type="http://schemas.openxmlformats.org/officeDocument/2006/relationships/slide" Target="slides/slide1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endParaRPr lang="zh-CN" altLang="en-US"/>
          </a:p>
        </p:txBody>
      </p:sp>
      <p:sp>
        <p:nvSpPr>
          <p:cNvPr id="4" name="日期占位符 3"/>
          <p:cNvSpPr>
            <a:spLocks noGrp="1"/>
          </p:cNvSpPr>
          <p:nvPr>
            <p:ph type="dt" sz="half" idx="10"/>
          </p:nvPr>
        </p:nvSpPr>
        <p:spPr/>
        <p:txBody>
          <a:bodyPr/>
          <a:lstStyle/>
          <a:p>
            <a:fld id="{C8ACC1F8-BD64-4E1B-9842-B4546CD63A94}"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EF51EEDF-869B-4780-90C1-D09FC0F1AB2F}" type="slidenum">
              <a:rPr lang="zh-CN" altLang="en-US" smtClean="0"/>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C8ACC1F8-BD64-4E1B-9842-B4546CD63A94}"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EF51EEDF-869B-4780-90C1-D09FC0F1AB2F}" type="slidenum">
              <a:rPr lang="zh-CN" altLang="en-US" smtClean="0"/>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C8ACC1F8-BD64-4E1B-9842-B4546CD63A94}"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EF51EEDF-869B-4780-90C1-D09FC0F1AB2F}" type="slidenum">
              <a:rPr lang="zh-CN" altLang="en-US" smtClean="0"/>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节标题">
    <p:bg>
      <p:bgPr>
        <a:solidFill>
          <a:schemeClr val="bg1"/>
        </a:solidFill>
        <a:effectLst/>
      </p:bgPr>
    </p:bg>
    <p:spTree>
      <p:nvGrpSpPr>
        <p:cNvPr id="1" name=""/>
        <p:cNvGrpSpPr/>
        <p:nvPr/>
      </p:nvGrpSpPr>
      <p:grpSpPr>
        <a:xfrm>
          <a:off x="0" y="0"/>
          <a:ext cx="0" cy="0"/>
          <a:chOff x="0" y="0"/>
          <a:chExt cx="0" cy="0"/>
        </a:xfrm>
      </p:grpSpPr>
      <p:sp>
        <p:nvSpPr>
          <p:cNvPr id="2" name="矩形 1"/>
          <p:cNvSpPr/>
          <p:nvPr/>
        </p:nvSpPr>
        <p:spPr>
          <a:xfrm>
            <a:off x="360363" y="0"/>
            <a:ext cx="336550" cy="90805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cxnSp>
        <p:nvCxnSpPr>
          <p:cNvPr id="3" name="直接连接符 2"/>
          <p:cNvCxnSpPr/>
          <p:nvPr/>
        </p:nvCxnSpPr>
        <p:spPr>
          <a:xfrm>
            <a:off x="360363" y="908050"/>
            <a:ext cx="4679950" cy="0"/>
          </a:xfrm>
          <a:prstGeom prst="line">
            <a:avLst/>
          </a:prstGeom>
          <a:ln>
            <a:solidFill>
              <a:srgbClr val="00B0F0"/>
            </a:solidFill>
          </a:ln>
        </p:spPr>
        <p:style>
          <a:lnRef idx="1">
            <a:schemeClr val="accent1"/>
          </a:lnRef>
          <a:fillRef idx="0">
            <a:schemeClr val="accent1"/>
          </a:fillRef>
          <a:effectRef idx="0">
            <a:schemeClr val="accent1"/>
          </a:effectRef>
          <a:fontRef idx="minor">
            <a:schemeClr val="tx1"/>
          </a:fontRef>
        </p:style>
      </p:cxnSp>
    </p:spTree>
  </p:cSld>
  <p:clrMapOvr>
    <a:masterClrMapping/>
  </p:clrMapOvr>
  <p:transition spd="med">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idx="1"/>
          </p:nvPr>
        </p:nvSpPr>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C8ACC1F8-BD64-4E1B-9842-B4546CD63A94}"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EF51EEDF-869B-4780-90C1-D09FC0F1AB2F}"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endParaRPr lang="zh-CN" altLang="en-US"/>
          </a:p>
        </p:txBody>
      </p:sp>
      <p:sp>
        <p:nvSpPr>
          <p:cNvPr id="4" name="日期占位符 3"/>
          <p:cNvSpPr>
            <a:spLocks noGrp="1"/>
          </p:cNvSpPr>
          <p:nvPr>
            <p:ph type="dt" sz="half" idx="10"/>
          </p:nvPr>
        </p:nvSpPr>
        <p:spPr/>
        <p:txBody>
          <a:bodyPr/>
          <a:lstStyle/>
          <a:p>
            <a:fld id="{C8ACC1F8-BD64-4E1B-9842-B4546CD63A94}"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EF51EEDF-869B-4780-90C1-D09FC0F1AB2F}"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日期占位符 4"/>
          <p:cNvSpPr>
            <a:spLocks noGrp="1"/>
          </p:cNvSpPr>
          <p:nvPr>
            <p:ph type="dt" sz="half" idx="10"/>
          </p:nvPr>
        </p:nvSpPr>
        <p:spPr/>
        <p:txBody>
          <a:bodyPr/>
          <a:lstStyle/>
          <a:p>
            <a:fld id="{C8ACC1F8-BD64-4E1B-9842-B4546CD63A94}"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EF51EEDF-869B-4780-90C1-D09FC0F1AB2F}"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4" name="内容占位符 3"/>
          <p:cNvSpPr>
            <a:spLocks noGrp="1"/>
          </p:cNvSpPr>
          <p:nvPr>
            <p:ph sz="half" idx="2"/>
          </p:nvPr>
        </p:nvSpPr>
        <p:spPr>
          <a:xfrm>
            <a:off x="839788" y="2505075"/>
            <a:ext cx="5157787" cy="368458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6" name="内容占位符 5"/>
          <p:cNvSpPr>
            <a:spLocks noGrp="1"/>
          </p:cNvSpPr>
          <p:nvPr>
            <p:ph sz="quarter" idx="4"/>
          </p:nvPr>
        </p:nvSpPr>
        <p:spPr>
          <a:xfrm>
            <a:off x="6172200" y="2505075"/>
            <a:ext cx="5183188" cy="368458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7" name="日期占位符 6"/>
          <p:cNvSpPr>
            <a:spLocks noGrp="1"/>
          </p:cNvSpPr>
          <p:nvPr>
            <p:ph type="dt" sz="half" idx="10"/>
          </p:nvPr>
        </p:nvSpPr>
        <p:spPr/>
        <p:txBody>
          <a:bodyPr/>
          <a:lstStyle/>
          <a:p>
            <a:fld id="{C8ACC1F8-BD64-4E1B-9842-B4546CD63A94}"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EF51EEDF-869B-4780-90C1-D09FC0F1AB2F}"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fld id="{C8ACC1F8-BD64-4E1B-9842-B4546CD63A94}"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EF51EEDF-869B-4780-90C1-D09FC0F1AB2F}"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C8ACC1F8-BD64-4E1B-9842-B4546CD63A94}"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EF51EEDF-869B-4780-90C1-D09FC0F1AB2F}"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fld id="{C8ACC1F8-BD64-4E1B-9842-B4546CD63A94}"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EF51EEDF-869B-4780-90C1-D09FC0F1AB2F}" type="slidenum">
              <a:rPr lang="zh-CN" altLang="en-US" smtClean="0"/>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fld id="{C8ACC1F8-BD64-4E1B-9842-B4546CD63A94}"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EF51EEDF-869B-4780-90C1-D09FC0F1AB2F}"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3" Type="http://schemas.openxmlformats.org/officeDocument/2006/relationships/theme" Target="../theme/theme1.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8ACC1F8-BD64-4E1B-9842-B4546CD63A94}"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F51EEDF-869B-4780-90C1-D09FC0F1AB2F}"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jpeg"/></Relationships>
</file>

<file path=ppt/slides/_rels/slide10.xml.rels><?xml version="1.0" encoding="UTF-8" standalone="yes"?>
<Relationships xmlns="http://schemas.openxmlformats.org/package/2006/relationships"><Relationship Id="rId3" Type="http://schemas.openxmlformats.org/officeDocument/2006/relationships/slideLayout" Target="../slideLayouts/slideLayout12.xml"/><Relationship Id="rId2" Type="http://schemas.openxmlformats.org/officeDocument/2006/relationships/image" Target="../media/image8.png"/><Relationship Id="rId1" Type="http://schemas.openxmlformats.org/officeDocument/2006/relationships/image" Target="../media/image7.png"/></Relationships>
</file>

<file path=ppt/slides/_rels/slide11.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image" Target="../media/image9.png"/></Relationships>
</file>

<file path=ppt/slides/_rels/slide12.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image" Target="../media/image10.png"/></Relationships>
</file>

<file path=ppt/slides/_rels/slide13.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image" Target="../media/image10.png"/></Relationships>
</file>

<file path=ppt/slides/_rels/slide14.xml.rels><?xml version="1.0" encoding="UTF-8" standalone="yes"?>
<Relationships xmlns="http://schemas.openxmlformats.org/package/2006/relationships"><Relationship Id="rId3" Type="http://schemas.openxmlformats.org/officeDocument/2006/relationships/slideLayout" Target="../slideLayouts/slideLayout12.xml"/><Relationship Id="rId2" Type="http://schemas.openxmlformats.org/officeDocument/2006/relationships/image" Target="../media/image12.png"/><Relationship Id="rId1" Type="http://schemas.openxmlformats.org/officeDocument/2006/relationships/image" Target="../media/image11.png"/></Relationships>
</file>

<file path=ppt/slides/_rels/slide15.xml.rels><?xml version="1.0" encoding="UTF-8" standalone="yes"?>
<Relationships xmlns="http://schemas.openxmlformats.org/package/2006/relationships"><Relationship Id="rId4" Type="http://schemas.openxmlformats.org/officeDocument/2006/relationships/slideLayout" Target="../slideLayouts/slideLayout12.xml"/><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image" Target="../media/image13.png"/></Relationships>
</file>

<file path=ppt/slides/_rels/slide16.xml.rels><?xml version="1.0" encoding="UTF-8" standalone="yes"?>
<Relationships xmlns="http://schemas.openxmlformats.org/package/2006/relationships"><Relationship Id="rId3" Type="http://schemas.openxmlformats.org/officeDocument/2006/relationships/slideLayout" Target="../slideLayouts/slideLayout12.xml"/><Relationship Id="rId2" Type="http://schemas.openxmlformats.org/officeDocument/2006/relationships/image" Target="../media/image17.png"/><Relationship Id="rId1" Type="http://schemas.openxmlformats.org/officeDocument/2006/relationships/image" Target="../media/image16.png"/></Relationships>
</file>

<file path=ppt/slides/_rels/slide17.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image" Target="../media/image18.png"/></Relationships>
</file>

<file path=ppt/slides/_rels/slide18.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image" Target="../media/image19.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slideLayout" Target="../slideLayouts/slideLayout12.xml"/><Relationship Id="rId2" Type="http://schemas.openxmlformats.org/officeDocument/2006/relationships/image" Target="../media/image20.png"/><Relationship Id="rId1" Type="http://schemas.openxmlformats.org/officeDocument/2006/relationships/hyperlink" Target="http://sjgsp.shec.edu.cn/AdminNews/ImportValidation/index" TargetMode="Externa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image" Target="../media/image21.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12.xml"/><Relationship Id="rId2" Type="http://schemas.openxmlformats.org/officeDocument/2006/relationships/image" Target="../media/image2.png"/><Relationship Id="rId1" Type="http://schemas.openxmlformats.org/officeDocument/2006/relationships/hyperlink" Target="http://sjgsp.shec.edu.cn/" TargetMode="External"/></Relationships>
</file>

<file path=ppt/slides/_rels/slide30.xml.rels><?xml version="1.0" encoding="UTF-8" standalone="yes"?>
<Relationships xmlns="http://schemas.openxmlformats.org/package/2006/relationships"><Relationship Id="rId3" Type="http://schemas.openxmlformats.org/officeDocument/2006/relationships/slideLayout" Target="../slideLayouts/slideLayout12.xml"/><Relationship Id="rId2" Type="http://schemas.openxmlformats.org/officeDocument/2006/relationships/hyperlink" Target="mailto:service@shedu.net" TargetMode="External"/><Relationship Id="rId1" Type="http://schemas.openxmlformats.org/officeDocument/2006/relationships/hyperlink" Target="mailto:&#21457;&#36865;&#37038;&#20214;&#33267;service@shedu.net" TargetMode="Externa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12.xml"/><Relationship Id="rId2" Type="http://schemas.openxmlformats.org/officeDocument/2006/relationships/image" Target="../media/image3.png"/><Relationship Id="rId1" Type="http://schemas.openxmlformats.org/officeDocument/2006/relationships/hyperlink" Target="mailto:sjgsp@cnsaes.org.cn" TargetMode="Externa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image" Target="../media/image4.png"/></Relationships>
</file>

<file path=ppt/slides/_rels/slide7.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image" Target="../media/image5.png"/></Relationships>
</file>

<file path=ppt/slides/_rels/slide8.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image" Target="../media/image6.png"/></Relationships>
</file>

<file path=ppt/slides/_rels/slide9.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4" name="图片 7"/>
          <p:cNvPicPr>
            <a:picLocks noChangeAspect="1" noChangeArrowheads="1"/>
          </p:cNvPicPr>
          <p:nvPr/>
        </p:nvPicPr>
        <p:blipFill>
          <a:blip r:embed="rId1">
            <a:extLst>
              <a:ext uri="{28A0092B-C50C-407E-A947-70E740481C1C}">
                <a14:useLocalDpi xmlns:a14="http://schemas.microsoft.com/office/drawing/2010/main" val="0"/>
              </a:ext>
            </a:extLst>
          </a:blip>
          <a:srcRect t="11626" b="25952"/>
          <a:stretch>
            <a:fillRect/>
          </a:stretch>
        </p:blipFill>
        <p:spPr bwMode="auto">
          <a:xfrm>
            <a:off x="-25400" y="-26988"/>
            <a:ext cx="12217400" cy="53276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315" name="矩形 11"/>
          <p:cNvSpPr>
            <a:spLocks noChangeArrowheads="1"/>
          </p:cNvSpPr>
          <p:nvPr/>
        </p:nvSpPr>
        <p:spPr bwMode="auto">
          <a:xfrm>
            <a:off x="0" y="0"/>
            <a:ext cx="12220575" cy="3910013"/>
          </a:xfrm>
          <a:prstGeom prst="rect">
            <a:avLst/>
          </a:prstGeom>
          <a:solidFill>
            <a:schemeClr val="tx1">
              <a:alpha val="2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buFont typeface="Arial" panose="020B0604020202020204" pitchFamily="34" charset="0"/>
              <a:buNone/>
            </a:pPr>
            <a:endParaRPr lang="zh-CN" altLang="zh-CN">
              <a:solidFill>
                <a:srgbClr val="FFFFFF"/>
              </a:solidFill>
              <a:sym typeface="Calibri" panose="020F0502020204030204" pitchFamily="34" charset="0"/>
            </a:endParaRPr>
          </a:p>
        </p:txBody>
      </p:sp>
      <p:sp>
        <p:nvSpPr>
          <p:cNvPr id="13316" name="矩形 9"/>
          <p:cNvSpPr>
            <a:spLocks noChangeArrowheads="1"/>
          </p:cNvSpPr>
          <p:nvPr/>
        </p:nvSpPr>
        <p:spPr bwMode="auto">
          <a:xfrm>
            <a:off x="-28575" y="3916363"/>
            <a:ext cx="12220575" cy="1389062"/>
          </a:xfrm>
          <a:prstGeom prst="rect">
            <a:avLst/>
          </a:prstGeom>
          <a:solidFill>
            <a:srgbClr val="36B2E6">
              <a:alpha val="69019"/>
            </a:srgbClr>
          </a:solidFill>
          <a:ln>
            <a:noFill/>
          </a:ln>
          <a:extLst>
            <a:ext uri="{91240B29-F687-4F45-9708-019B960494DF}">
              <a14:hiddenLine xmlns:a14="http://schemas.microsoft.com/office/drawing/2010/main" w="25400">
                <a:solidFill>
                  <a:srgbClr val="000000"/>
                </a:solidFill>
                <a:miter lim="800000"/>
                <a:headEnd/>
                <a:tailEnd/>
              </a14:hiddenLine>
            </a:ext>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buFont typeface="Arial" panose="020B0604020202020204" pitchFamily="34" charset="0"/>
              <a:buNone/>
            </a:pPr>
            <a:endParaRPr lang="zh-CN" altLang="zh-CN">
              <a:solidFill>
                <a:srgbClr val="FFFFFF"/>
              </a:solidFill>
              <a:sym typeface="Calibri" panose="020F0502020204030204" pitchFamily="34" charset="0"/>
            </a:endParaRPr>
          </a:p>
        </p:txBody>
      </p:sp>
      <p:sp>
        <p:nvSpPr>
          <p:cNvPr id="13317" name="文本框 8"/>
          <p:cNvSpPr txBox="1">
            <a:spLocks noChangeArrowheads="1"/>
          </p:cNvSpPr>
          <p:nvPr/>
        </p:nvSpPr>
        <p:spPr bwMode="auto">
          <a:xfrm>
            <a:off x="-15567" y="4195763"/>
            <a:ext cx="12192001"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a:r>
              <a:rPr lang="zh-CN" altLang="en-US" sz="5400" b="1" dirty="0">
                <a:solidFill>
                  <a:srgbClr val="FFFF00"/>
                </a:solidFill>
                <a:latin typeface="微软雅黑" panose="020B0503020204020204" pitchFamily="34" charset="-122"/>
                <a:ea typeface="微软雅黑" panose="020B0503020204020204" pitchFamily="34" charset="-122"/>
              </a:rPr>
              <a:t>数据填报 操作说明</a:t>
            </a:r>
            <a:endParaRPr lang="en-US" altLang="zh-CN" sz="5400" b="1" dirty="0">
              <a:solidFill>
                <a:srgbClr val="FFFF00"/>
              </a:solidFill>
              <a:latin typeface="微软雅黑" panose="020B0503020204020204" pitchFamily="34" charset="-122"/>
              <a:ea typeface="微软雅黑" panose="020B0503020204020204" pitchFamily="34" charset="-122"/>
            </a:endParaRPr>
          </a:p>
        </p:txBody>
      </p:sp>
      <p:sp>
        <p:nvSpPr>
          <p:cNvPr id="13318" name="文本框 5"/>
          <p:cNvSpPr txBox="1">
            <a:spLocks noChangeArrowheads="1"/>
          </p:cNvSpPr>
          <p:nvPr/>
        </p:nvSpPr>
        <p:spPr bwMode="auto">
          <a:xfrm>
            <a:off x="0" y="3060700"/>
            <a:ext cx="12192000"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a:r>
              <a:rPr lang="zh-CN" altLang="en-US" sz="4400" b="1" dirty="0">
                <a:solidFill>
                  <a:schemeClr val="bg1"/>
                </a:solidFill>
                <a:latin typeface="微软雅黑" panose="020B0503020204020204" pitchFamily="34" charset="-122"/>
                <a:ea typeface="微软雅黑" panose="020B0503020204020204" pitchFamily="34" charset="-122"/>
              </a:rPr>
              <a:t>省级高水平大学及优势特色学科建设监测平台</a:t>
            </a:r>
            <a:endParaRPr lang="zh-CN" altLang="en-US" sz="4400" b="1" dirty="0">
              <a:solidFill>
                <a:schemeClr val="bg1"/>
              </a:solidFill>
              <a:latin typeface="微软雅黑" panose="020B0503020204020204" pitchFamily="34" charset="-122"/>
              <a:ea typeface="微软雅黑" panose="020B0503020204020204" pitchFamily="34" charset="-122"/>
            </a:endParaRPr>
          </a:p>
        </p:txBody>
      </p:sp>
      <p:sp>
        <p:nvSpPr>
          <p:cNvPr id="2" name="矩形 1"/>
          <p:cNvSpPr/>
          <p:nvPr/>
        </p:nvSpPr>
        <p:spPr>
          <a:xfrm>
            <a:off x="10032121" y="6110366"/>
            <a:ext cx="1443990" cy="368300"/>
          </a:xfrm>
          <a:prstGeom prst="rect">
            <a:avLst/>
          </a:prstGeom>
        </p:spPr>
        <p:txBody>
          <a:bodyPr wrap="none">
            <a:spAutoFit/>
          </a:bodyPr>
          <a:lstStyle/>
          <a:p>
            <a:r>
              <a:rPr lang="en-US" altLang="zh-CN" dirty="0">
                <a:latin typeface="微软雅黑" panose="020B0503020204020204" pitchFamily="34" charset="-122"/>
                <a:ea typeface="微软雅黑" panose="020B0503020204020204" pitchFamily="34" charset="-122"/>
              </a:rPr>
              <a:t>2020</a:t>
            </a:r>
            <a:r>
              <a:rPr lang="zh-CN" altLang="en-US" dirty="0">
                <a:latin typeface="微软雅黑" panose="020B0503020204020204" pitchFamily="34" charset="-122"/>
                <a:ea typeface="微软雅黑" panose="020B0503020204020204" pitchFamily="34" charset="-122"/>
              </a:rPr>
              <a:t>年</a:t>
            </a:r>
            <a:r>
              <a:rPr lang="en-US" altLang="zh-CN" dirty="0">
                <a:latin typeface="微软雅黑" panose="020B0503020204020204" pitchFamily="34" charset="-122"/>
                <a:ea typeface="微软雅黑" panose="020B0503020204020204" pitchFamily="34" charset="-122"/>
              </a:rPr>
              <a:t>11</a:t>
            </a:r>
            <a:r>
              <a:rPr lang="zh-CN" altLang="en-US" dirty="0">
                <a:latin typeface="微软雅黑" panose="020B0503020204020204" pitchFamily="34" charset="-122"/>
                <a:ea typeface="微软雅黑" panose="020B0503020204020204" pitchFamily="34" charset="-122"/>
              </a:rPr>
              <a:t>月</a:t>
            </a:r>
            <a:endParaRPr lang="en-US" altLang="zh-CN" dirty="0">
              <a:latin typeface="微软雅黑" panose="020B0503020204020204" pitchFamily="34" charset="-122"/>
              <a:ea typeface="微软雅黑" panose="020B0503020204020204" pitchFamily="34" charset="-122"/>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extBox 8"/>
          <p:cNvSpPr txBox="1">
            <a:spLocks noChangeArrowheads="1"/>
          </p:cNvSpPr>
          <p:nvPr/>
        </p:nvSpPr>
        <p:spPr bwMode="auto">
          <a:xfrm>
            <a:off x="825500" y="217488"/>
            <a:ext cx="6300788" cy="585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r>
              <a:rPr lang="zh-CN" altLang="en-US" sz="3200" dirty="0">
                <a:solidFill>
                  <a:srgbClr val="5F5E5C"/>
                </a:solidFill>
                <a:latin typeface="华康俪金黑W8(P)"/>
                <a:ea typeface="华康俪金黑W8(P)"/>
                <a:cs typeface="华康俪金黑W8(P)"/>
              </a:rPr>
              <a:t>学校数据管理</a:t>
            </a:r>
            <a:r>
              <a:rPr lang="en-US" altLang="zh-CN" sz="3200" dirty="0">
                <a:solidFill>
                  <a:srgbClr val="5F5E5C"/>
                </a:solidFill>
                <a:latin typeface="华康俪金黑W8(P)"/>
                <a:ea typeface="华康俪金黑W8(P)"/>
                <a:cs typeface="华康俪金黑W8(P)"/>
              </a:rPr>
              <a:t>/</a:t>
            </a:r>
            <a:r>
              <a:rPr lang="zh-CN" altLang="en-US" sz="3200" dirty="0">
                <a:solidFill>
                  <a:srgbClr val="5F5E5C"/>
                </a:solidFill>
                <a:latin typeface="华康俪金黑W8(P)"/>
                <a:ea typeface="华康俪金黑W8(P)"/>
                <a:cs typeface="华康俪金黑W8(P)"/>
              </a:rPr>
              <a:t>查看学校数据</a:t>
            </a:r>
            <a:endParaRPr lang="zh-CN" altLang="zh-CN" sz="3200" dirty="0">
              <a:solidFill>
                <a:srgbClr val="5F5E5C"/>
              </a:solidFill>
              <a:latin typeface="华康俪金黑W8(P)"/>
              <a:ea typeface="华康俪金黑W8(P)"/>
              <a:cs typeface="华康俪金黑W8(P)"/>
            </a:endParaRPr>
          </a:p>
        </p:txBody>
      </p:sp>
      <p:sp>
        <p:nvSpPr>
          <p:cNvPr id="7" name="矩形 3"/>
          <p:cNvSpPr>
            <a:spLocks noChangeArrowheads="1"/>
          </p:cNvSpPr>
          <p:nvPr/>
        </p:nvSpPr>
        <p:spPr bwMode="auto">
          <a:xfrm>
            <a:off x="6381946" y="1035626"/>
            <a:ext cx="5274310" cy="25545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342900" indent="-342900">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342900" lvl="1" indent="-342900" algn="just">
              <a:buFont typeface="Wingdings" panose="05000000000000000000" pitchFamily="2" charset="2"/>
              <a:buChar char="ü"/>
            </a:pPr>
            <a:r>
              <a:rPr lang="zh-CN" altLang="zh-CN" sz="1600" dirty="0"/>
              <a:t>点击</a:t>
            </a:r>
            <a:r>
              <a:rPr lang="zh-CN" altLang="en-US" sz="1600" dirty="0"/>
              <a:t>相应学校</a:t>
            </a:r>
            <a:r>
              <a:rPr lang="zh-CN" altLang="zh-CN" sz="1600" dirty="0"/>
              <a:t>后的</a:t>
            </a:r>
            <a:r>
              <a:rPr lang="zh-CN" altLang="en-US" sz="1600" dirty="0"/>
              <a:t>“查看数据”</a:t>
            </a:r>
            <a:r>
              <a:rPr lang="zh-CN" altLang="zh-CN" sz="1600" dirty="0"/>
              <a:t>按钮</a:t>
            </a:r>
            <a:r>
              <a:rPr lang="zh-CN" altLang="en-US" sz="1600" dirty="0"/>
              <a:t>，</a:t>
            </a:r>
            <a:r>
              <a:rPr lang="zh-CN" altLang="zh-CN" sz="1600" dirty="0"/>
              <a:t>可以查看校本部填写</a:t>
            </a:r>
            <a:r>
              <a:rPr lang="zh-CN" altLang="en-US" sz="1600" dirty="0"/>
              <a:t>的全部</a:t>
            </a:r>
            <a:r>
              <a:rPr lang="zh-CN" altLang="zh-CN" sz="1600" dirty="0"/>
              <a:t>数据</a:t>
            </a:r>
            <a:r>
              <a:rPr lang="zh-CN" altLang="en-US" sz="1600" dirty="0"/>
              <a:t>，如左图。</a:t>
            </a:r>
            <a:endParaRPr lang="en-US" altLang="zh-CN" sz="1600" dirty="0"/>
          </a:p>
          <a:p>
            <a:pPr marL="342900" lvl="1" indent="-342900" algn="just">
              <a:buFont typeface="Wingdings" panose="05000000000000000000" pitchFamily="2" charset="2"/>
              <a:buChar char="ü"/>
            </a:pPr>
            <a:endParaRPr lang="en-US" altLang="zh-CN" sz="1600" dirty="0"/>
          </a:p>
          <a:p>
            <a:pPr marL="342900" lvl="1" indent="-342900" algn="just">
              <a:buFont typeface="Wingdings" panose="05000000000000000000" pitchFamily="2" charset="2"/>
              <a:buChar char="ü"/>
            </a:pPr>
            <a:r>
              <a:rPr lang="zh-CN" altLang="zh-CN" sz="1600" dirty="0"/>
              <a:t>点击每个监测项目</a:t>
            </a:r>
            <a:r>
              <a:rPr lang="zh-CN" altLang="en-US" sz="1600" dirty="0"/>
              <a:t>“</a:t>
            </a:r>
            <a:r>
              <a:rPr lang="zh-CN" altLang="zh-CN" sz="1600" dirty="0"/>
              <a:t>下载</a:t>
            </a:r>
            <a:r>
              <a:rPr lang="zh-CN" altLang="en-US" sz="1600" dirty="0"/>
              <a:t>”</a:t>
            </a:r>
            <a:r>
              <a:rPr lang="zh-CN" altLang="zh-CN" sz="1600" dirty="0"/>
              <a:t>按钮可以下载该</a:t>
            </a:r>
            <a:r>
              <a:rPr lang="zh-CN" altLang="en-US" sz="1600" dirty="0"/>
              <a:t>学校在</a:t>
            </a:r>
            <a:r>
              <a:rPr lang="zh-CN" altLang="zh-CN" sz="1600" dirty="0"/>
              <a:t>该监测项目上传的数据表</a:t>
            </a:r>
            <a:r>
              <a:rPr lang="en-US" altLang="zh-CN" sz="1600" dirty="0"/>
              <a:t>excel</a:t>
            </a:r>
            <a:r>
              <a:rPr lang="zh-CN" altLang="zh-CN" sz="1600" dirty="0"/>
              <a:t>文件，标志性成果可点击</a:t>
            </a:r>
            <a:r>
              <a:rPr lang="zh-CN" altLang="en-US" sz="1600" dirty="0"/>
              <a:t>“</a:t>
            </a:r>
            <a:r>
              <a:rPr lang="zh-CN" altLang="zh-CN" sz="1600" dirty="0"/>
              <a:t>下载</a:t>
            </a:r>
            <a:r>
              <a:rPr lang="zh-CN" altLang="en-US" sz="1600" dirty="0"/>
              <a:t>”</a:t>
            </a:r>
            <a:r>
              <a:rPr lang="zh-CN" altLang="zh-CN" sz="1600" dirty="0"/>
              <a:t>按钮</a:t>
            </a:r>
            <a:r>
              <a:rPr lang="zh-CN" altLang="en-US" sz="1600" dirty="0"/>
              <a:t>进行附件下载</a:t>
            </a:r>
            <a:r>
              <a:rPr lang="zh-CN" altLang="zh-CN" sz="1600" dirty="0"/>
              <a:t>。</a:t>
            </a:r>
            <a:endParaRPr lang="en-US" altLang="zh-CN" sz="1600" dirty="0"/>
          </a:p>
          <a:p>
            <a:pPr marL="342900" lvl="1" indent="-342900" algn="just">
              <a:buFont typeface="Wingdings" panose="05000000000000000000" pitchFamily="2" charset="2"/>
              <a:buChar char="ü"/>
            </a:pPr>
            <a:endParaRPr lang="en-US" altLang="zh-CN" sz="1600" dirty="0"/>
          </a:p>
          <a:p>
            <a:pPr marL="342900" lvl="1" indent="-342900" algn="just">
              <a:buFont typeface="Wingdings" panose="05000000000000000000" pitchFamily="2" charset="2"/>
              <a:buChar char="ü"/>
            </a:pPr>
            <a:r>
              <a:rPr lang="zh-CN" altLang="zh-CN" sz="1600" dirty="0"/>
              <a:t>需要查看清单数据，点击该监测点最后一列的“查看</a:t>
            </a:r>
            <a:r>
              <a:rPr lang="zh-CN" altLang="en-US" sz="1600" dirty="0"/>
              <a:t>数据</a:t>
            </a:r>
            <a:r>
              <a:rPr lang="zh-CN" altLang="zh-CN" sz="1600" dirty="0"/>
              <a:t>”按钮</a:t>
            </a:r>
            <a:r>
              <a:rPr lang="zh-CN" altLang="en-US" sz="1600" dirty="0"/>
              <a:t>，</a:t>
            </a:r>
            <a:r>
              <a:rPr lang="zh-CN" altLang="zh-CN" sz="1600" dirty="0"/>
              <a:t>以“</a:t>
            </a:r>
            <a:r>
              <a:rPr lang="en-US" altLang="zh-CN" sz="1600" dirty="0"/>
              <a:t>D000102</a:t>
            </a:r>
            <a:r>
              <a:rPr lang="zh-CN" altLang="zh-CN" sz="1600" dirty="0"/>
              <a:t>高水平大学建设经费（万元）”为例。</a:t>
            </a:r>
            <a:endParaRPr lang="en-US" altLang="zh-CN" sz="1600" dirty="0"/>
          </a:p>
        </p:txBody>
      </p:sp>
      <p:pic>
        <p:nvPicPr>
          <p:cNvPr id="6" name="图片 5" descr="f4ae9bb9f1a0bf1423a0bd113dae6f8"/>
          <p:cNvPicPr/>
          <p:nvPr/>
        </p:nvPicPr>
        <p:blipFill>
          <a:blip r:embed="rId1"/>
          <a:stretch>
            <a:fillRect/>
          </a:stretch>
        </p:blipFill>
        <p:spPr>
          <a:xfrm>
            <a:off x="345243" y="1148749"/>
            <a:ext cx="5917588" cy="4761859"/>
          </a:xfrm>
          <a:prstGeom prst="rect">
            <a:avLst/>
          </a:prstGeom>
        </p:spPr>
      </p:pic>
      <p:pic>
        <p:nvPicPr>
          <p:cNvPr id="2" name="图片 1"/>
          <p:cNvPicPr/>
          <p:nvPr/>
        </p:nvPicPr>
        <p:blipFill>
          <a:blip r:embed="rId2" cstate="print">
            <a:extLst>
              <a:ext uri="{28A0092B-C50C-407E-A947-70E740481C1C}">
                <a14:useLocalDpi xmlns:a14="http://schemas.microsoft.com/office/drawing/2010/main" val="0"/>
              </a:ext>
            </a:extLst>
          </a:blip>
          <a:srcRect/>
          <a:stretch>
            <a:fillRect/>
          </a:stretch>
        </p:blipFill>
        <p:spPr>
          <a:xfrm>
            <a:off x="6381946" y="3881148"/>
            <a:ext cx="5274310" cy="2029460"/>
          </a:xfrm>
          <a:prstGeom prst="rect">
            <a:avLst/>
          </a:prstGeom>
          <a:noFill/>
          <a:ln>
            <a:noFill/>
          </a:ln>
        </p:spPr>
      </p:pic>
    </p:spTree>
  </p:cSld>
  <p:clrMapOvr>
    <a:masterClrMapping/>
  </p:clrMapOvr>
  <p:transition spd="med">
    <p:fad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extBox 8"/>
          <p:cNvSpPr txBox="1">
            <a:spLocks noChangeArrowheads="1"/>
          </p:cNvSpPr>
          <p:nvPr/>
        </p:nvSpPr>
        <p:spPr bwMode="auto">
          <a:xfrm>
            <a:off x="825499" y="217488"/>
            <a:ext cx="9336595"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r>
              <a:rPr lang="zh-CN" altLang="en-US" sz="3200" dirty="0">
                <a:solidFill>
                  <a:srgbClr val="5F5E5C"/>
                </a:solidFill>
                <a:latin typeface="华康俪金黑W8(P)"/>
                <a:ea typeface="华康俪金黑W8(P)"/>
                <a:cs typeface="华康俪金黑W8(P)"/>
              </a:rPr>
              <a:t>学科数据管理</a:t>
            </a:r>
            <a:r>
              <a:rPr lang="en-US" altLang="zh-CN" sz="3200" dirty="0">
                <a:solidFill>
                  <a:srgbClr val="5F5E5C"/>
                </a:solidFill>
                <a:latin typeface="华康俪金黑W8(P)"/>
                <a:ea typeface="华康俪金黑W8(P)"/>
                <a:cs typeface="华康俪金黑W8(P)"/>
              </a:rPr>
              <a:t>/</a:t>
            </a:r>
            <a:r>
              <a:rPr lang="zh-CN" altLang="en-US" sz="3200" dirty="0">
                <a:solidFill>
                  <a:srgbClr val="5F5E5C"/>
                </a:solidFill>
                <a:latin typeface="华康俪金黑W8(P)"/>
                <a:ea typeface="华康俪金黑W8(P)"/>
                <a:cs typeface="华康俪金黑W8(P)"/>
              </a:rPr>
              <a:t>省级优势特色学科列表页面</a:t>
            </a:r>
            <a:endParaRPr lang="zh-CN" altLang="zh-CN" sz="3200" dirty="0">
              <a:solidFill>
                <a:srgbClr val="5F5E5C"/>
              </a:solidFill>
              <a:latin typeface="华康俪金黑W8(P)"/>
              <a:ea typeface="华康俪金黑W8(P)"/>
              <a:cs typeface="华康俪金黑W8(P)"/>
            </a:endParaRPr>
          </a:p>
        </p:txBody>
      </p:sp>
      <p:pic>
        <p:nvPicPr>
          <p:cNvPr id="5" name="图片 4"/>
          <p:cNvPicPr/>
          <p:nvPr/>
        </p:nvPicPr>
        <p:blipFill>
          <a:blip r:embed="rId1" cstate="print">
            <a:extLst>
              <a:ext uri="{28A0092B-C50C-407E-A947-70E740481C1C}">
                <a14:useLocalDpi xmlns:a14="http://schemas.microsoft.com/office/drawing/2010/main" val="0"/>
              </a:ext>
            </a:extLst>
          </a:blip>
          <a:stretch>
            <a:fillRect/>
          </a:stretch>
        </p:blipFill>
        <p:spPr>
          <a:xfrm>
            <a:off x="2249038" y="1006940"/>
            <a:ext cx="7693925" cy="3876145"/>
          </a:xfrm>
          <a:prstGeom prst="rect">
            <a:avLst/>
          </a:prstGeom>
        </p:spPr>
      </p:pic>
      <p:sp>
        <p:nvSpPr>
          <p:cNvPr id="2" name="矩形 3"/>
          <p:cNvSpPr>
            <a:spLocks noChangeArrowheads="1"/>
          </p:cNvSpPr>
          <p:nvPr/>
        </p:nvSpPr>
        <p:spPr bwMode="auto">
          <a:xfrm>
            <a:off x="682388" y="4908975"/>
            <a:ext cx="10822675" cy="15736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342900" indent="-342900">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342900" lvl="1" indent="-342900" algn="just">
              <a:lnSpc>
                <a:spcPct val="150000"/>
              </a:lnSpc>
              <a:buFont typeface="Wingdings" panose="05000000000000000000" pitchFamily="2" charset="2"/>
              <a:buChar char="ü"/>
            </a:pPr>
            <a:r>
              <a:rPr lang="zh-CN" altLang="zh-CN" sz="1600" dirty="0"/>
              <a:t>列表中会显示本省所有参与填报学科名称及代码、所属学校等信息，如存在学科缺失、学科遗漏、学科名称及代码错误等问题，请联系管理员。</a:t>
            </a:r>
            <a:endParaRPr lang="en-US" altLang="zh-CN" sz="1600" dirty="0"/>
          </a:p>
          <a:p>
            <a:pPr marL="342900" lvl="1" indent="-342900" algn="just">
              <a:lnSpc>
                <a:spcPct val="150000"/>
              </a:lnSpc>
              <a:buFont typeface="Wingdings" panose="05000000000000000000" pitchFamily="2" charset="2"/>
              <a:buChar char="ü"/>
            </a:pPr>
            <a:r>
              <a:rPr lang="zh-CN" altLang="zh-CN" sz="1600" dirty="0"/>
              <a:t>查询条件：筛选学校或者输入学科名称或代码，点击</a:t>
            </a:r>
            <a:r>
              <a:rPr lang="zh-CN" altLang="en-US" sz="1600" dirty="0"/>
              <a:t>“查询”按钮。</a:t>
            </a:r>
            <a:endParaRPr lang="en-US" altLang="zh-CN" sz="1600" dirty="0"/>
          </a:p>
          <a:p>
            <a:pPr marL="342900" lvl="1" indent="-342900" algn="just">
              <a:lnSpc>
                <a:spcPct val="150000"/>
              </a:lnSpc>
              <a:buFont typeface="Wingdings" panose="05000000000000000000" pitchFamily="2" charset="2"/>
              <a:buChar char="ü"/>
            </a:pPr>
            <a:r>
              <a:rPr lang="zh-CN" altLang="zh-CN" sz="1600" dirty="0"/>
              <a:t>可以查看每个学校对应所有学科的填报进度。</a:t>
            </a:r>
            <a:endParaRPr lang="zh-CN" altLang="zh-CN" sz="1600" dirty="0"/>
          </a:p>
        </p:txBody>
      </p:sp>
    </p:spTree>
  </p:cSld>
  <p:clrMapOvr>
    <a:masterClrMapping/>
  </p:clrMapOvr>
  <p:transition spd="med">
    <p:fad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extBox 8"/>
          <p:cNvSpPr txBox="1">
            <a:spLocks noChangeArrowheads="1"/>
          </p:cNvSpPr>
          <p:nvPr/>
        </p:nvSpPr>
        <p:spPr bwMode="auto">
          <a:xfrm>
            <a:off x="825500" y="217488"/>
            <a:ext cx="6300788" cy="585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r>
              <a:rPr lang="zh-CN" altLang="en-US" sz="3200" dirty="0">
                <a:solidFill>
                  <a:srgbClr val="5F5E5C"/>
                </a:solidFill>
                <a:latin typeface="华康俪金黑W8(P)"/>
                <a:ea typeface="华康俪金黑W8(P)"/>
                <a:cs typeface="华康俪金黑W8(P)"/>
              </a:rPr>
              <a:t>学科数据管理</a:t>
            </a:r>
            <a:r>
              <a:rPr lang="en-US" altLang="zh-CN" sz="3200" dirty="0">
                <a:solidFill>
                  <a:srgbClr val="5F5E5C"/>
                </a:solidFill>
                <a:latin typeface="华康俪金黑W8(P)"/>
                <a:ea typeface="华康俪金黑W8(P)"/>
                <a:cs typeface="华康俪金黑W8(P)"/>
              </a:rPr>
              <a:t>/</a:t>
            </a:r>
            <a:r>
              <a:rPr lang="zh-CN" altLang="en-US" sz="3200" dirty="0">
                <a:solidFill>
                  <a:srgbClr val="5F5E5C"/>
                </a:solidFill>
                <a:latin typeface="华康俪金黑W8(P)"/>
                <a:ea typeface="华康俪金黑W8(P)"/>
                <a:cs typeface="华康俪金黑W8(P)"/>
              </a:rPr>
              <a:t>导入学科数据</a:t>
            </a:r>
            <a:endParaRPr lang="zh-CN" altLang="zh-CN" sz="3200" dirty="0">
              <a:solidFill>
                <a:srgbClr val="5F5E5C"/>
              </a:solidFill>
              <a:latin typeface="华康俪金黑W8(P)"/>
              <a:ea typeface="华康俪金黑W8(P)"/>
              <a:cs typeface="华康俪金黑W8(P)"/>
            </a:endParaRPr>
          </a:p>
        </p:txBody>
      </p:sp>
      <p:sp>
        <p:nvSpPr>
          <p:cNvPr id="7" name="矩形 3"/>
          <p:cNvSpPr>
            <a:spLocks noChangeArrowheads="1"/>
          </p:cNvSpPr>
          <p:nvPr/>
        </p:nvSpPr>
        <p:spPr bwMode="auto">
          <a:xfrm>
            <a:off x="8726442" y="1595397"/>
            <a:ext cx="2930057" cy="37434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342900" indent="-342900">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342900" lvl="1" indent="-342900" algn="just">
              <a:lnSpc>
                <a:spcPct val="150000"/>
              </a:lnSpc>
              <a:buFont typeface="Wingdings" panose="05000000000000000000" pitchFamily="2" charset="2"/>
              <a:buChar char="ü"/>
            </a:pPr>
            <a:r>
              <a:rPr lang="zh-CN" altLang="zh-CN" sz="1600" dirty="0"/>
              <a:t>点击相应</a:t>
            </a:r>
            <a:r>
              <a:rPr lang="zh-CN" altLang="en-US" sz="1600" dirty="0"/>
              <a:t>学科</a:t>
            </a:r>
            <a:r>
              <a:rPr lang="zh-CN" altLang="zh-CN" sz="1600" dirty="0"/>
              <a:t>后的</a:t>
            </a:r>
            <a:r>
              <a:rPr lang="zh-CN" altLang="en-US" sz="1600" dirty="0"/>
              <a:t>“导入数据”</a:t>
            </a:r>
            <a:r>
              <a:rPr lang="zh-CN" altLang="zh-CN" sz="1600" dirty="0"/>
              <a:t>按钮</a:t>
            </a:r>
            <a:r>
              <a:rPr lang="zh-CN" altLang="en-US" sz="1600" dirty="0"/>
              <a:t>，</a:t>
            </a:r>
            <a:r>
              <a:rPr lang="zh-CN" altLang="zh-CN" sz="1600" dirty="0"/>
              <a:t>可以根据各监测项目下载或者导入相应的样表并填写数据</a:t>
            </a:r>
            <a:r>
              <a:rPr lang="zh-CN" altLang="en-US" sz="1600" dirty="0"/>
              <a:t>，如左图。</a:t>
            </a:r>
            <a:endParaRPr lang="en-US" altLang="zh-CN" sz="1600" dirty="0"/>
          </a:p>
          <a:p>
            <a:pPr marL="342900" lvl="1" indent="-342900" algn="just">
              <a:lnSpc>
                <a:spcPct val="150000"/>
              </a:lnSpc>
              <a:buFont typeface="Wingdings" panose="05000000000000000000" pitchFamily="2" charset="2"/>
              <a:buChar char="ü"/>
            </a:pPr>
            <a:endParaRPr lang="en-US" altLang="zh-CN" sz="1600" dirty="0"/>
          </a:p>
          <a:p>
            <a:pPr marL="342900" lvl="1" indent="-342900" algn="just">
              <a:lnSpc>
                <a:spcPct val="150000"/>
              </a:lnSpc>
              <a:buFont typeface="Wingdings" panose="05000000000000000000" pitchFamily="2" charset="2"/>
              <a:buChar char="ü"/>
            </a:pPr>
            <a:r>
              <a:rPr lang="zh-CN" altLang="zh-CN" sz="1600" dirty="0"/>
              <a:t>点击每个监测项目后的“</a:t>
            </a:r>
            <a:r>
              <a:rPr lang="zh-CN" altLang="en-US" sz="1600" dirty="0"/>
              <a:t>样表下载</a:t>
            </a:r>
            <a:r>
              <a:rPr lang="zh-CN" altLang="zh-CN" sz="1600" dirty="0"/>
              <a:t>”按钮</a:t>
            </a:r>
            <a:r>
              <a:rPr lang="zh-CN" altLang="en-US" sz="1600" dirty="0"/>
              <a:t>，</a:t>
            </a:r>
            <a:r>
              <a:rPr lang="zh-CN" altLang="zh-CN" sz="1600" dirty="0"/>
              <a:t>可以下载</a:t>
            </a:r>
            <a:r>
              <a:rPr lang="zh-CN" altLang="en-US" sz="1600" dirty="0"/>
              <a:t>学科</a:t>
            </a:r>
            <a:r>
              <a:rPr lang="zh-CN" altLang="zh-CN" sz="1600" dirty="0"/>
              <a:t>在该监测项目需填写的数据样表。</a:t>
            </a:r>
            <a:endParaRPr lang="en-US" altLang="zh-CN" sz="1600" dirty="0"/>
          </a:p>
        </p:txBody>
      </p:sp>
      <p:pic>
        <p:nvPicPr>
          <p:cNvPr id="6" name="图片 5"/>
          <p:cNvPicPr/>
          <p:nvPr/>
        </p:nvPicPr>
        <p:blipFill>
          <a:blip r:embed="rId1" cstate="print">
            <a:extLst>
              <a:ext uri="{28A0092B-C50C-407E-A947-70E740481C1C}">
                <a14:useLocalDpi xmlns:a14="http://schemas.microsoft.com/office/drawing/2010/main" val="0"/>
              </a:ext>
            </a:extLst>
          </a:blip>
          <a:stretch>
            <a:fillRect/>
          </a:stretch>
        </p:blipFill>
        <p:spPr>
          <a:xfrm>
            <a:off x="359923" y="1595397"/>
            <a:ext cx="8247094" cy="4153439"/>
          </a:xfrm>
          <a:prstGeom prst="rect">
            <a:avLst/>
          </a:prstGeom>
        </p:spPr>
      </p:pic>
    </p:spTree>
  </p:cSld>
  <p:clrMapOvr>
    <a:masterClrMapping/>
  </p:clrMapOvr>
  <p:transition spd="med">
    <p:fad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extBox 8"/>
          <p:cNvSpPr txBox="1">
            <a:spLocks noChangeArrowheads="1"/>
          </p:cNvSpPr>
          <p:nvPr/>
        </p:nvSpPr>
        <p:spPr bwMode="auto">
          <a:xfrm>
            <a:off x="825500" y="217488"/>
            <a:ext cx="6300788" cy="585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r>
              <a:rPr lang="zh-CN" altLang="en-US" sz="3200" dirty="0">
                <a:solidFill>
                  <a:srgbClr val="5F5E5C"/>
                </a:solidFill>
                <a:latin typeface="华康俪金黑W8(P)"/>
                <a:ea typeface="华康俪金黑W8(P)"/>
                <a:cs typeface="华康俪金黑W8(P)"/>
              </a:rPr>
              <a:t>学科数据管理</a:t>
            </a:r>
            <a:r>
              <a:rPr lang="en-US" altLang="zh-CN" sz="3200" dirty="0">
                <a:solidFill>
                  <a:srgbClr val="5F5E5C"/>
                </a:solidFill>
                <a:latin typeface="华康俪金黑W8(P)"/>
                <a:ea typeface="华康俪金黑W8(P)"/>
                <a:cs typeface="华康俪金黑W8(P)"/>
              </a:rPr>
              <a:t>/</a:t>
            </a:r>
            <a:r>
              <a:rPr lang="zh-CN" altLang="en-US" sz="3200" dirty="0">
                <a:solidFill>
                  <a:srgbClr val="5F5E5C"/>
                </a:solidFill>
                <a:latin typeface="华康俪金黑W8(P)"/>
                <a:ea typeface="华康俪金黑W8(P)"/>
                <a:cs typeface="华康俪金黑W8(P)"/>
              </a:rPr>
              <a:t>导入学科数据</a:t>
            </a:r>
            <a:endParaRPr lang="zh-CN" altLang="zh-CN" sz="3200" dirty="0">
              <a:solidFill>
                <a:srgbClr val="5F5E5C"/>
              </a:solidFill>
              <a:latin typeface="华康俪金黑W8(P)"/>
              <a:ea typeface="华康俪金黑W8(P)"/>
              <a:cs typeface="华康俪金黑W8(P)"/>
            </a:endParaRPr>
          </a:p>
        </p:txBody>
      </p:sp>
      <p:pic>
        <p:nvPicPr>
          <p:cNvPr id="6" name="图片 5"/>
          <p:cNvPicPr/>
          <p:nvPr/>
        </p:nvPicPr>
        <p:blipFill>
          <a:blip r:embed="rId1" cstate="print">
            <a:extLst>
              <a:ext uri="{28A0092B-C50C-407E-A947-70E740481C1C}">
                <a14:useLocalDpi xmlns:a14="http://schemas.microsoft.com/office/drawing/2010/main" val="0"/>
              </a:ext>
            </a:extLst>
          </a:blip>
          <a:stretch>
            <a:fillRect/>
          </a:stretch>
        </p:blipFill>
        <p:spPr>
          <a:xfrm>
            <a:off x="359923" y="1595397"/>
            <a:ext cx="8247094" cy="4153439"/>
          </a:xfrm>
          <a:prstGeom prst="rect">
            <a:avLst/>
          </a:prstGeom>
        </p:spPr>
      </p:pic>
      <p:sp>
        <p:nvSpPr>
          <p:cNvPr id="2" name="矩形 3"/>
          <p:cNvSpPr>
            <a:spLocks noChangeArrowheads="1"/>
          </p:cNvSpPr>
          <p:nvPr/>
        </p:nvSpPr>
        <p:spPr bwMode="auto">
          <a:xfrm>
            <a:off x="8699941" y="1595397"/>
            <a:ext cx="2998877" cy="44666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342900" indent="-342900">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342900" lvl="1" indent="-342900" algn="just">
              <a:lnSpc>
                <a:spcPct val="150000"/>
              </a:lnSpc>
              <a:buFont typeface="Wingdings" panose="05000000000000000000" pitchFamily="2" charset="2"/>
              <a:buChar char="ü"/>
            </a:pPr>
            <a:r>
              <a:rPr lang="zh-CN" altLang="zh-CN" sz="1600" kern="100" dirty="0">
                <a:effectLst/>
                <a:latin typeface="+mj-ea"/>
                <a:ea typeface="+mj-ea"/>
                <a:cs typeface="Times New Roman" panose="02020603050405020304" pitchFamily="18" charset="0"/>
              </a:rPr>
              <a:t>点击每个监测项目后的</a:t>
            </a:r>
            <a:r>
              <a:rPr lang="zh-CN" altLang="en-US" sz="1600" kern="100" dirty="0">
                <a:effectLst/>
                <a:latin typeface="+mj-ea"/>
                <a:ea typeface="+mj-ea"/>
                <a:cs typeface="Times New Roman" panose="02020603050405020304" pitchFamily="18" charset="0"/>
              </a:rPr>
              <a:t>“浏览”</a:t>
            </a:r>
            <a:r>
              <a:rPr lang="zh-CN" altLang="zh-CN" sz="1600" kern="100" dirty="0">
                <a:effectLst/>
                <a:latin typeface="+mj-ea"/>
                <a:ea typeface="+mj-ea"/>
                <a:cs typeface="Times New Roman" panose="02020603050405020304" pitchFamily="18" charset="0"/>
              </a:rPr>
              <a:t>按钮</a:t>
            </a:r>
            <a:r>
              <a:rPr lang="zh-CN" altLang="en-US" sz="1600" kern="100" dirty="0">
                <a:effectLst/>
                <a:latin typeface="+mj-ea"/>
                <a:ea typeface="+mj-ea"/>
                <a:cs typeface="Times New Roman" panose="02020603050405020304" pitchFamily="18" charset="0"/>
              </a:rPr>
              <a:t>，</a:t>
            </a:r>
            <a:r>
              <a:rPr lang="zh-CN" altLang="zh-CN" sz="1600" kern="100" dirty="0">
                <a:effectLst/>
                <a:latin typeface="+mj-ea"/>
                <a:ea typeface="+mj-ea"/>
                <a:cs typeface="Times New Roman" panose="02020603050405020304" pitchFamily="18" charset="0"/>
              </a:rPr>
              <a:t>选择已填写的数据表格并点击导入</a:t>
            </a:r>
            <a:r>
              <a:rPr lang="en-US" altLang="zh-CN" sz="1600" kern="100" dirty="0">
                <a:effectLst/>
                <a:latin typeface="+mj-ea"/>
                <a:ea typeface="+mj-ea"/>
                <a:cs typeface="Times New Roman" panose="02020603050405020304" pitchFamily="18" charset="0"/>
              </a:rPr>
              <a:t>excel</a:t>
            </a:r>
            <a:r>
              <a:rPr lang="zh-CN" altLang="zh-CN" sz="1600" kern="100" dirty="0">
                <a:effectLst/>
                <a:latin typeface="+mj-ea"/>
                <a:ea typeface="+mj-ea"/>
                <a:cs typeface="Times New Roman" panose="02020603050405020304" pitchFamily="18" charset="0"/>
              </a:rPr>
              <a:t>文件按钮，完成数据表上传操作。</a:t>
            </a:r>
            <a:endParaRPr lang="en-US" altLang="zh-CN" sz="1600" dirty="0">
              <a:latin typeface="+mj-ea"/>
              <a:ea typeface="+mj-ea"/>
            </a:endParaRPr>
          </a:p>
          <a:p>
            <a:pPr marL="342900" lvl="1" indent="-342900" algn="just">
              <a:lnSpc>
                <a:spcPct val="150000"/>
              </a:lnSpc>
              <a:buFont typeface="Wingdings" panose="05000000000000000000" pitchFamily="2" charset="2"/>
              <a:buChar char="ü"/>
            </a:pPr>
            <a:endParaRPr lang="en-US" altLang="zh-CN" sz="1600" kern="100" dirty="0">
              <a:effectLst/>
              <a:latin typeface="+mj-ea"/>
              <a:ea typeface="+mj-ea"/>
              <a:cs typeface="Times New Roman" panose="02020603050405020304" pitchFamily="18" charset="0"/>
            </a:endParaRPr>
          </a:p>
          <a:p>
            <a:pPr marL="342900" lvl="1" indent="-342900" algn="just">
              <a:lnSpc>
                <a:spcPct val="150000"/>
              </a:lnSpc>
              <a:buFont typeface="Wingdings" panose="05000000000000000000" pitchFamily="2" charset="2"/>
              <a:buChar char="ü"/>
            </a:pPr>
            <a:r>
              <a:rPr lang="zh-CN" altLang="zh-CN" sz="1600" kern="100" dirty="0">
                <a:effectLst/>
                <a:latin typeface="+mj-ea"/>
                <a:ea typeface="+mj-ea"/>
                <a:cs typeface="Times New Roman" panose="02020603050405020304" pitchFamily="18" charset="0"/>
              </a:rPr>
              <a:t>其他标志性成果可点击附件上传</a:t>
            </a:r>
            <a:r>
              <a:rPr lang="zh-CN" altLang="en-US" sz="1600" kern="100" dirty="0">
                <a:latin typeface="+mj-ea"/>
                <a:ea typeface="+mj-ea"/>
                <a:cs typeface="Times New Roman" panose="02020603050405020304" pitchFamily="18" charset="0"/>
              </a:rPr>
              <a:t>操作</a:t>
            </a:r>
            <a:r>
              <a:rPr lang="zh-CN" altLang="en-US" sz="1600" kern="100" dirty="0">
                <a:effectLst/>
                <a:latin typeface="+mj-ea"/>
                <a:ea typeface="+mj-ea"/>
                <a:cs typeface="Times New Roman" panose="02020603050405020304" pitchFamily="18" charset="0"/>
              </a:rPr>
              <a:t>。</a:t>
            </a:r>
            <a:endParaRPr lang="en-US" altLang="zh-CN" sz="1600" kern="100" dirty="0">
              <a:effectLst/>
              <a:latin typeface="+mj-ea"/>
              <a:ea typeface="+mj-ea"/>
              <a:cs typeface="Times New Roman" panose="02020603050405020304" pitchFamily="18" charset="0"/>
            </a:endParaRPr>
          </a:p>
          <a:p>
            <a:pPr marL="342900" lvl="1" indent="-342900" algn="just">
              <a:lnSpc>
                <a:spcPct val="150000"/>
              </a:lnSpc>
              <a:buFont typeface="Wingdings" panose="05000000000000000000" pitchFamily="2" charset="2"/>
              <a:buChar char="ü"/>
            </a:pPr>
            <a:endParaRPr lang="en-US" altLang="zh-CN" sz="1600" kern="100" dirty="0">
              <a:latin typeface="+mj-ea"/>
              <a:ea typeface="+mj-ea"/>
              <a:cs typeface="Times New Roman" panose="02020603050405020304" pitchFamily="18" charset="0"/>
            </a:endParaRPr>
          </a:p>
          <a:p>
            <a:pPr marL="342900" lvl="1" indent="-342900" algn="just">
              <a:lnSpc>
                <a:spcPct val="150000"/>
              </a:lnSpc>
              <a:buFont typeface="Wingdings" panose="05000000000000000000" pitchFamily="2" charset="2"/>
              <a:buChar char="ü"/>
            </a:pPr>
            <a:r>
              <a:rPr lang="zh-CN" altLang="zh-CN" sz="1600" kern="100" dirty="0">
                <a:effectLst/>
                <a:latin typeface="+mj-ea"/>
                <a:ea typeface="+mj-ea"/>
                <a:cs typeface="Times New Roman" panose="02020603050405020304" pitchFamily="18" charset="0"/>
              </a:rPr>
              <a:t>需要查看已经导入成功的数据，点击该监测点最后一列的“查看”按钮。</a:t>
            </a:r>
            <a:endParaRPr lang="en-US" altLang="zh-CN" sz="1600" dirty="0">
              <a:latin typeface="+mj-ea"/>
              <a:ea typeface="+mj-ea"/>
            </a:endParaRPr>
          </a:p>
        </p:txBody>
      </p:sp>
    </p:spTree>
  </p:cSld>
  <p:clrMapOvr>
    <a:masterClrMapping/>
  </p:clrMapOvr>
  <p:transition spd="med">
    <p:fade/>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extBox 8"/>
          <p:cNvSpPr txBox="1">
            <a:spLocks noChangeArrowheads="1"/>
          </p:cNvSpPr>
          <p:nvPr/>
        </p:nvSpPr>
        <p:spPr bwMode="auto">
          <a:xfrm>
            <a:off x="825500" y="217488"/>
            <a:ext cx="6300788" cy="585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r>
              <a:rPr lang="zh-CN" altLang="en-US" sz="3200" dirty="0">
                <a:solidFill>
                  <a:srgbClr val="5F5E5C"/>
                </a:solidFill>
                <a:latin typeface="华康俪金黑W8(P)"/>
                <a:ea typeface="华康俪金黑W8(P)"/>
                <a:cs typeface="华康俪金黑W8(P)"/>
              </a:rPr>
              <a:t>学科数据管理</a:t>
            </a:r>
            <a:r>
              <a:rPr lang="en-US" altLang="zh-CN" sz="3200" dirty="0">
                <a:solidFill>
                  <a:srgbClr val="5F5E5C"/>
                </a:solidFill>
                <a:latin typeface="华康俪金黑W8(P)"/>
                <a:ea typeface="华康俪金黑W8(P)"/>
                <a:cs typeface="华康俪金黑W8(P)"/>
              </a:rPr>
              <a:t>/</a:t>
            </a:r>
            <a:r>
              <a:rPr lang="zh-CN" altLang="en-US" sz="3200" dirty="0">
                <a:solidFill>
                  <a:srgbClr val="5F5E5C"/>
                </a:solidFill>
                <a:latin typeface="华康俪金黑W8(P)"/>
                <a:ea typeface="华康俪金黑W8(P)"/>
                <a:cs typeface="华康俪金黑W8(P)"/>
              </a:rPr>
              <a:t>查看学科数据</a:t>
            </a:r>
            <a:endParaRPr lang="zh-CN" altLang="zh-CN" sz="3200" dirty="0">
              <a:solidFill>
                <a:srgbClr val="5F5E5C"/>
              </a:solidFill>
              <a:latin typeface="华康俪金黑W8(P)"/>
              <a:ea typeface="华康俪金黑W8(P)"/>
              <a:cs typeface="华康俪金黑W8(P)"/>
            </a:endParaRPr>
          </a:p>
        </p:txBody>
      </p:sp>
      <p:sp>
        <p:nvSpPr>
          <p:cNvPr id="7" name="矩形 3"/>
          <p:cNvSpPr>
            <a:spLocks noChangeArrowheads="1"/>
          </p:cNvSpPr>
          <p:nvPr/>
        </p:nvSpPr>
        <p:spPr bwMode="auto">
          <a:xfrm>
            <a:off x="6381945" y="1171892"/>
            <a:ext cx="5452628" cy="23083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342900" indent="-342900">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342900" lvl="1" indent="-342900" algn="just">
              <a:buFont typeface="Wingdings" panose="05000000000000000000" pitchFamily="2" charset="2"/>
              <a:buChar char="ü"/>
            </a:pPr>
            <a:r>
              <a:rPr lang="zh-CN" altLang="zh-CN" sz="1600" dirty="0"/>
              <a:t>点击</a:t>
            </a:r>
            <a:r>
              <a:rPr lang="zh-CN" altLang="en-US" sz="1600" dirty="0"/>
              <a:t>相应学校</a:t>
            </a:r>
            <a:r>
              <a:rPr lang="zh-CN" altLang="zh-CN" sz="1600" dirty="0"/>
              <a:t>后的</a:t>
            </a:r>
            <a:r>
              <a:rPr lang="zh-CN" altLang="en-US" sz="1600" dirty="0"/>
              <a:t>“查看数据”</a:t>
            </a:r>
            <a:r>
              <a:rPr lang="zh-CN" altLang="zh-CN" sz="1600" dirty="0"/>
              <a:t>按钮</a:t>
            </a:r>
            <a:r>
              <a:rPr lang="zh-CN" altLang="en-US" sz="1600" dirty="0"/>
              <a:t>，</a:t>
            </a:r>
            <a:r>
              <a:rPr lang="zh-CN" altLang="zh-CN" sz="1600" dirty="0"/>
              <a:t>可以查看校本部填写</a:t>
            </a:r>
            <a:r>
              <a:rPr lang="zh-CN" altLang="en-US" sz="1600" dirty="0"/>
              <a:t>的全部</a:t>
            </a:r>
            <a:r>
              <a:rPr lang="zh-CN" altLang="zh-CN" sz="1600" dirty="0"/>
              <a:t>数据</a:t>
            </a:r>
            <a:r>
              <a:rPr lang="zh-CN" altLang="en-US" sz="1600" dirty="0"/>
              <a:t>，如左图。</a:t>
            </a:r>
            <a:endParaRPr lang="en-US" altLang="zh-CN" sz="1600" dirty="0"/>
          </a:p>
          <a:p>
            <a:pPr marL="342900" lvl="1" indent="-342900" algn="just">
              <a:buFont typeface="Wingdings" panose="05000000000000000000" pitchFamily="2" charset="2"/>
              <a:buChar char="ü"/>
            </a:pPr>
            <a:endParaRPr lang="en-US" altLang="zh-CN" sz="1600" dirty="0"/>
          </a:p>
          <a:p>
            <a:pPr marL="342900" lvl="1" indent="-342900" algn="just">
              <a:buFont typeface="Wingdings" panose="05000000000000000000" pitchFamily="2" charset="2"/>
              <a:buChar char="ü"/>
            </a:pPr>
            <a:r>
              <a:rPr lang="zh-CN" altLang="zh-CN" sz="1600" dirty="0"/>
              <a:t>点击每个监测项目</a:t>
            </a:r>
            <a:r>
              <a:rPr lang="zh-CN" altLang="en-US" sz="1600" dirty="0"/>
              <a:t>“</a:t>
            </a:r>
            <a:r>
              <a:rPr lang="zh-CN" altLang="zh-CN" sz="1600" dirty="0"/>
              <a:t>下载</a:t>
            </a:r>
            <a:r>
              <a:rPr lang="zh-CN" altLang="en-US" sz="1600" dirty="0"/>
              <a:t>”</a:t>
            </a:r>
            <a:r>
              <a:rPr lang="zh-CN" altLang="zh-CN" sz="1600" dirty="0"/>
              <a:t>按钮可以下载该</a:t>
            </a:r>
            <a:r>
              <a:rPr lang="zh-CN" altLang="en-US" sz="1600" dirty="0"/>
              <a:t>学科在</a:t>
            </a:r>
            <a:r>
              <a:rPr lang="zh-CN" altLang="zh-CN" sz="1600" dirty="0"/>
              <a:t>该监测项目上传的数据表</a:t>
            </a:r>
            <a:r>
              <a:rPr lang="en-US" altLang="zh-CN" sz="1600" dirty="0"/>
              <a:t>excel</a:t>
            </a:r>
            <a:r>
              <a:rPr lang="zh-CN" altLang="zh-CN" sz="1600" dirty="0"/>
              <a:t>文件，标志性成果可点击</a:t>
            </a:r>
            <a:r>
              <a:rPr lang="zh-CN" altLang="en-US" sz="1600" dirty="0"/>
              <a:t>“</a:t>
            </a:r>
            <a:r>
              <a:rPr lang="zh-CN" altLang="zh-CN" sz="1600" dirty="0"/>
              <a:t>下载</a:t>
            </a:r>
            <a:r>
              <a:rPr lang="zh-CN" altLang="en-US" sz="1600" dirty="0"/>
              <a:t>”</a:t>
            </a:r>
            <a:r>
              <a:rPr lang="zh-CN" altLang="zh-CN" sz="1600" dirty="0"/>
              <a:t>按钮</a:t>
            </a:r>
            <a:r>
              <a:rPr lang="zh-CN" altLang="en-US" sz="1600" dirty="0"/>
              <a:t>进行附件下载</a:t>
            </a:r>
            <a:r>
              <a:rPr lang="zh-CN" altLang="zh-CN" sz="1600" dirty="0"/>
              <a:t>。</a:t>
            </a:r>
            <a:endParaRPr lang="en-US" altLang="zh-CN" sz="1600" dirty="0"/>
          </a:p>
          <a:p>
            <a:pPr marL="342900" lvl="1" indent="-342900" algn="just">
              <a:buFont typeface="Wingdings" panose="05000000000000000000" pitchFamily="2" charset="2"/>
              <a:buChar char="ü"/>
            </a:pPr>
            <a:endParaRPr lang="en-US" altLang="zh-CN" sz="1600" dirty="0"/>
          </a:p>
          <a:p>
            <a:pPr marL="342900" lvl="1" indent="-342900" algn="just">
              <a:buFont typeface="Wingdings" panose="05000000000000000000" pitchFamily="2" charset="2"/>
              <a:buChar char="ü"/>
            </a:pPr>
            <a:r>
              <a:rPr lang="zh-CN" altLang="zh-CN" sz="1600" dirty="0"/>
              <a:t>需要查看清单数据，点击该监测点最后一列的“查看</a:t>
            </a:r>
            <a:r>
              <a:rPr lang="zh-CN" altLang="en-US" sz="1600" dirty="0"/>
              <a:t>数据</a:t>
            </a:r>
            <a:r>
              <a:rPr lang="zh-CN" altLang="zh-CN" sz="1600" dirty="0"/>
              <a:t>”按钮</a:t>
            </a:r>
            <a:r>
              <a:rPr lang="zh-CN" altLang="en-US" sz="1600" dirty="0"/>
              <a:t>，</a:t>
            </a:r>
            <a:r>
              <a:rPr lang="zh-CN" altLang="zh-CN" sz="1600" dirty="0"/>
              <a:t>以“</a:t>
            </a:r>
            <a:r>
              <a:rPr lang="en-US" altLang="zh-CN" sz="1600" dirty="0"/>
              <a:t>X010102</a:t>
            </a:r>
            <a:r>
              <a:rPr lang="zh-CN" altLang="zh-CN" sz="1600" dirty="0"/>
              <a:t>学科建设经费（万元）”为例。</a:t>
            </a:r>
            <a:endParaRPr lang="en-US" altLang="zh-CN" sz="1600" dirty="0"/>
          </a:p>
        </p:txBody>
      </p:sp>
      <p:pic>
        <p:nvPicPr>
          <p:cNvPr id="8" name="图片 7"/>
          <p:cNvPicPr/>
          <p:nvPr/>
        </p:nvPicPr>
        <p:blipFill>
          <a:blip r:embed="rId1">
            <a:extLst>
              <a:ext uri="{28A0092B-C50C-407E-A947-70E740481C1C}">
                <a14:useLocalDpi xmlns:a14="http://schemas.microsoft.com/office/drawing/2010/main" val="0"/>
              </a:ext>
            </a:extLst>
          </a:blip>
          <a:srcRect/>
          <a:stretch>
            <a:fillRect/>
          </a:stretch>
        </p:blipFill>
        <p:spPr>
          <a:xfrm>
            <a:off x="357426" y="1171892"/>
            <a:ext cx="5977172" cy="5115786"/>
          </a:xfrm>
          <a:prstGeom prst="rect">
            <a:avLst/>
          </a:prstGeom>
          <a:noFill/>
          <a:ln>
            <a:noFill/>
          </a:ln>
        </p:spPr>
      </p:pic>
      <p:pic>
        <p:nvPicPr>
          <p:cNvPr id="9" name="图片 8"/>
          <p:cNvPicPr/>
          <p:nvPr/>
        </p:nvPicPr>
        <p:blipFill>
          <a:blip r:embed="rId2" cstate="print">
            <a:extLst>
              <a:ext uri="{28A0092B-C50C-407E-A947-70E740481C1C}">
                <a14:useLocalDpi xmlns:a14="http://schemas.microsoft.com/office/drawing/2010/main" val="0"/>
              </a:ext>
            </a:extLst>
          </a:blip>
          <a:srcRect/>
          <a:stretch>
            <a:fillRect/>
          </a:stretch>
        </p:blipFill>
        <p:spPr>
          <a:xfrm>
            <a:off x="6381945" y="4112487"/>
            <a:ext cx="5510303" cy="1573621"/>
          </a:xfrm>
          <a:prstGeom prst="rect">
            <a:avLst/>
          </a:prstGeom>
          <a:noFill/>
          <a:ln>
            <a:noFill/>
          </a:ln>
        </p:spPr>
      </p:pic>
    </p:spTree>
  </p:cSld>
  <p:clrMapOvr>
    <a:masterClrMapping/>
  </p:clrMapOvr>
  <p:transition spd="med">
    <p:fade/>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extBox 8"/>
          <p:cNvSpPr txBox="1">
            <a:spLocks noChangeArrowheads="1"/>
          </p:cNvSpPr>
          <p:nvPr/>
        </p:nvSpPr>
        <p:spPr bwMode="auto">
          <a:xfrm>
            <a:off x="825500" y="217488"/>
            <a:ext cx="6300788" cy="585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r>
              <a:rPr lang="zh-CN" altLang="en-US" sz="3200" dirty="0">
                <a:solidFill>
                  <a:srgbClr val="5F5E5C"/>
                </a:solidFill>
                <a:latin typeface="华康俪金黑W8(P)"/>
                <a:ea typeface="华康俪金黑W8(P)"/>
                <a:cs typeface="华康俪金黑W8(P)"/>
              </a:rPr>
              <a:t>数据提交</a:t>
            </a:r>
            <a:endParaRPr lang="zh-CN" altLang="zh-CN" sz="3200" dirty="0">
              <a:solidFill>
                <a:srgbClr val="5F5E5C"/>
              </a:solidFill>
              <a:latin typeface="华康俪金黑W8(P)"/>
              <a:ea typeface="华康俪金黑W8(P)"/>
              <a:cs typeface="华康俪金黑W8(P)"/>
            </a:endParaRPr>
          </a:p>
        </p:txBody>
      </p:sp>
      <p:sp>
        <p:nvSpPr>
          <p:cNvPr id="7" name="矩形 3"/>
          <p:cNvSpPr>
            <a:spLocks noChangeArrowheads="1"/>
          </p:cNvSpPr>
          <p:nvPr/>
        </p:nvSpPr>
        <p:spPr bwMode="auto">
          <a:xfrm>
            <a:off x="684293" y="4339150"/>
            <a:ext cx="10822675" cy="11988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342900" indent="-342900">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342900" lvl="1" indent="-342900" algn="just">
              <a:lnSpc>
                <a:spcPct val="150000"/>
              </a:lnSpc>
              <a:buFont typeface="Wingdings" panose="05000000000000000000" pitchFamily="2" charset="2"/>
              <a:buChar char="ü"/>
            </a:pPr>
            <a:r>
              <a:rPr lang="zh-CN" altLang="zh-CN" sz="1600" kern="100" dirty="0">
                <a:effectLst/>
                <a:cs typeface="Times New Roman" panose="02020603050405020304" pitchFamily="18" charset="0"/>
              </a:rPr>
              <a:t>按照要求省级用户如完成本年度数据填报任务，可以点击左侧菜单中的</a:t>
            </a:r>
            <a:r>
              <a:rPr lang="zh-CN" altLang="en-US" sz="1600" kern="100" dirty="0">
                <a:effectLst/>
                <a:cs typeface="Times New Roman" panose="02020603050405020304" pitchFamily="18" charset="0"/>
              </a:rPr>
              <a:t>“数据提交”</a:t>
            </a:r>
            <a:r>
              <a:rPr lang="zh-CN" altLang="zh-CN" sz="1600" kern="100" dirty="0">
                <a:effectLst/>
                <a:cs typeface="Times New Roman" panose="02020603050405020304" pitchFamily="18" charset="0"/>
              </a:rPr>
              <a:t>按钮，进行信息确认后提交数据，提交成功会有相应界面提示，如上图所示。提交后本省内所有学校和学科无法再修改数据，该操作请谨慎进行。</a:t>
            </a:r>
            <a:endParaRPr lang="zh-CN" altLang="zh-CN" sz="1600" kern="100" dirty="0">
              <a:effectLst/>
              <a:cs typeface="Times New Roman" panose="02020603050405020304" pitchFamily="18" charset="0"/>
            </a:endParaRPr>
          </a:p>
          <a:p>
            <a:pPr marL="342900" lvl="1" indent="-342900" algn="just">
              <a:lnSpc>
                <a:spcPct val="150000"/>
              </a:lnSpc>
              <a:buFont typeface="Wingdings" panose="05000000000000000000" pitchFamily="2" charset="2"/>
              <a:buChar char="ü"/>
            </a:pPr>
            <a:endParaRPr lang="zh-CN" altLang="zh-CN" sz="1600" dirty="0">
              <a:solidFill>
                <a:srgbClr val="FF0000"/>
              </a:solidFill>
              <a:latin typeface="+mn-ea"/>
              <a:ea typeface="+mn-ea"/>
            </a:endParaRPr>
          </a:p>
        </p:txBody>
      </p:sp>
      <p:pic>
        <p:nvPicPr>
          <p:cNvPr id="5" name="图片 4"/>
          <p:cNvPicPr/>
          <p:nvPr/>
        </p:nvPicPr>
        <p:blipFill>
          <a:blip r:embed="rId1">
            <a:extLst>
              <a:ext uri="{28A0092B-C50C-407E-A947-70E740481C1C}">
                <a14:useLocalDpi xmlns:a14="http://schemas.microsoft.com/office/drawing/2010/main" val="0"/>
              </a:ext>
            </a:extLst>
          </a:blip>
          <a:srcRect/>
          <a:stretch>
            <a:fillRect/>
          </a:stretch>
        </p:blipFill>
        <p:spPr>
          <a:xfrm>
            <a:off x="4381607" y="1326725"/>
            <a:ext cx="4435003" cy="2188372"/>
          </a:xfrm>
          <a:prstGeom prst="rect">
            <a:avLst/>
          </a:prstGeom>
          <a:noFill/>
          <a:ln>
            <a:noFill/>
          </a:ln>
        </p:spPr>
      </p:pic>
      <p:pic>
        <p:nvPicPr>
          <p:cNvPr id="8" name="图片 7"/>
          <p:cNvPicPr/>
          <p:nvPr/>
        </p:nvPicPr>
        <p:blipFill>
          <a:blip r:embed="rId2">
            <a:extLst>
              <a:ext uri="{28A0092B-C50C-407E-A947-70E740481C1C}">
                <a14:useLocalDpi xmlns:a14="http://schemas.microsoft.com/office/drawing/2010/main" val="0"/>
              </a:ext>
            </a:extLst>
          </a:blip>
          <a:srcRect/>
          <a:stretch>
            <a:fillRect/>
          </a:stretch>
        </p:blipFill>
        <p:spPr>
          <a:xfrm>
            <a:off x="8921387" y="2724589"/>
            <a:ext cx="2062553" cy="789873"/>
          </a:xfrm>
          <a:prstGeom prst="rect">
            <a:avLst/>
          </a:prstGeom>
          <a:noFill/>
          <a:ln>
            <a:noFill/>
          </a:ln>
        </p:spPr>
      </p:pic>
      <p:pic>
        <p:nvPicPr>
          <p:cNvPr id="3" name="图片 2"/>
          <p:cNvPicPr>
            <a:picLocks noChangeAspect="1"/>
          </p:cNvPicPr>
          <p:nvPr/>
        </p:nvPicPr>
        <p:blipFill>
          <a:blip r:embed="rId3"/>
          <a:stretch>
            <a:fillRect/>
          </a:stretch>
        </p:blipFill>
        <p:spPr>
          <a:xfrm>
            <a:off x="1652270" y="1001395"/>
            <a:ext cx="1706880" cy="3009900"/>
          </a:xfrm>
          <a:prstGeom prst="rect">
            <a:avLst/>
          </a:prstGeom>
        </p:spPr>
      </p:pic>
    </p:spTree>
  </p:cSld>
  <p:clrMapOvr>
    <a:masterClrMapping/>
  </p:clrMapOvr>
  <p:transition spd="med">
    <p:fade/>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extBox 8"/>
          <p:cNvSpPr txBox="1">
            <a:spLocks noChangeArrowheads="1"/>
          </p:cNvSpPr>
          <p:nvPr/>
        </p:nvSpPr>
        <p:spPr bwMode="auto">
          <a:xfrm>
            <a:off x="825500" y="217488"/>
            <a:ext cx="6300788" cy="585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r>
              <a:rPr lang="zh-CN" altLang="en-US" sz="3200" dirty="0">
                <a:solidFill>
                  <a:srgbClr val="5F5E5C"/>
                </a:solidFill>
                <a:latin typeface="华康俪金黑W8(P)"/>
                <a:ea typeface="华康俪金黑W8(P)"/>
                <a:cs typeface="华康俪金黑W8(P)"/>
              </a:rPr>
              <a:t>申请退回</a:t>
            </a:r>
            <a:endParaRPr lang="zh-CN" altLang="zh-CN" sz="3200" dirty="0">
              <a:solidFill>
                <a:srgbClr val="5F5E5C"/>
              </a:solidFill>
              <a:latin typeface="华康俪金黑W8(P)"/>
              <a:ea typeface="华康俪金黑W8(P)"/>
              <a:cs typeface="华康俪金黑W8(P)"/>
            </a:endParaRPr>
          </a:p>
        </p:txBody>
      </p:sp>
      <p:sp>
        <p:nvSpPr>
          <p:cNvPr id="7" name="矩形 3"/>
          <p:cNvSpPr>
            <a:spLocks noChangeArrowheads="1"/>
          </p:cNvSpPr>
          <p:nvPr/>
        </p:nvSpPr>
        <p:spPr bwMode="auto">
          <a:xfrm>
            <a:off x="682388" y="4922468"/>
            <a:ext cx="10822675"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342900" indent="-342900">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342900" lvl="1" indent="-342900" algn="just">
              <a:buFont typeface="Wingdings" panose="05000000000000000000" pitchFamily="2" charset="2"/>
              <a:buChar char="ü"/>
            </a:pPr>
            <a:r>
              <a:rPr lang="zh-CN" altLang="zh-CN" sz="1600" kern="100" dirty="0">
                <a:effectLst/>
                <a:latin typeface="+mn-ea"/>
                <a:ea typeface="+mn-ea"/>
                <a:cs typeface="Times New Roman" panose="02020603050405020304" pitchFamily="18" charset="0"/>
              </a:rPr>
              <a:t>如已经提交数据后需要修改，点击申请退回出现列表页面，列表显示退回历史记录，</a:t>
            </a:r>
            <a:r>
              <a:rPr lang="zh-CN" altLang="en-US" sz="1600" kern="100" dirty="0">
                <a:latin typeface="+mn-ea"/>
                <a:ea typeface="+mn-ea"/>
                <a:cs typeface="Times New Roman" panose="02020603050405020304" pitchFamily="18" charset="0"/>
              </a:rPr>
              <a:t>如上图。</a:t>
            </a:r>
            <a:endParaRPr lang="en-US" altLang="zh-CN" sz="1600" kern="100" dirty="0">
              <a:latin typeface="+mn-ea"/>
              <a:ea typeface="+mn-ea"/>
              <a:cs typeface="Times New Roman" panose="02020603050405020304" pitchFamily="18" charset="0"/>
            </a:endParaRPr>
          </a:p>
          <a:p>
            <a:pPr marL="342900" lvl="1" indent="-342900" algn="just">
              <a:buFont typeface="Wingdings" panose="05000000000000000000" pitchFamily="2" charset="2"/>
              <a:buChar char="ü"/>
            </a:pPr>
            <a:endParaRPr lang="en-US" altLang="zh-CN" sz="1600" kern="100" dirty="0">
              <a:solidFill>
                <a:srgbClr val="FF0000"/>
              </a:solidFill>
              <a:latin typeface="+mn-ea"/>
              <a:ea typeface="+mn-ea"/>
              <a:cs typeface="Times New Roman" panose="02020603050405020304" pitchFamily="18" charset="0"/>
            </a:endParaRPr>
          </a:p>
          <a:p>
            <a:pPr marL="342900" lvl="1" indent="-342900" algn="just">
              <a:buFont typeface="Wingdings" panose="05000000000000000000" pitchFamily="2" charset="2"/>
              <a:buChar char="ü"/>
            </a:pPr>
            <a:r>
              <a:rPr lang="zh-CN" altLang="zh-CN" sz="1600" kern="100" dirty="0">
                <a:effectLst/>
                <a:latin typeface="+mn-ea"/>
                <a:ea typeface="+mn-ea"/>
                <a:cs typeface="Times New Roman" panose="02020603050405020304" pitchFamily="18" charset="0"/>
              </a:rPr>
              <a:t>如数据已提交，点击新建申请，填写退回理由。</a:t>
            </a:r>
            <a:endParaRPr lang="zh-CN" altLang="zh-CN" sz="1600" kern="100" dirty="0">
              <a:effectLst/>
              <a:latin typeface="+mn-ea"/>
              <a:ea typeface="+mn-ea"/>
              <a:cs typeface="Times New Roman" panose="02020603050405020304" pitchFamily="18" charset="0"/>
            </a:endParaRPr>
          </a:p>
        </p:txBody>
      </p:sp>
      <p:pic>
        <p:nvPicPr>
          <p:cNvPr id="5" name="图片 4"/>
          <p:cNvPicPr/>
          <p:nvPr/>
        </p:nvPicPr>
        <p:blipFill>
          <a:blip r:embed="rId1" cstate="print">
            <a:extLst>
              <a:ext uri="{28A0092B-C50C-407E-A947-70E740481C1C}">
                <a14:useLocalDpi xmlns:a14="http://schemas.microsoft.com/office/drawing/2010/main" val="0"/>
              </a:ext>
            </a:extLst>
          </a:blip>
          <a:stretch>
            <a:fillRect/>
          </a:stretch>
        </p:blipFill>
        <p:spPr>
          <a:xfrm>
            <a:off x="1191436" y="1212998"/>
            <a:ext cx="6859055" cy="3455558"/>
          </a:xfrm>
          <a:prstGeom prst="rect">
            <a:avLst/>
          </a:prstGeom>
        </p:spPr>
      </p:pic>
      <p:pic>
        <p:nvPicPr>
          <p:cNvPr id="8" name="图片 7"/>
          <p:cNvPicPr/>
          <p:nvPr/>
        </p:nvPicPr>
        <p:blipFill>
          <a:blip r:embed="rId2"/>
          <a:stretch>
            <a:fillRect/>
          </a:stretch>
        </p:blipFill>
        <p:spPr>
          <a:xfrm>
            <a:off x="8257017" y="1212996"/>
            <a:ext cx="2753491" cy="3471427"/>
          </a:xfrm>
          <a:prstGeom prst="rect">
            <a:avLst/>
          </a:prstGeom>
        </p:spPr>
      </p:pic>
    </p:spTree>
  </p:cSld>
  <p:clrMapOvr>
    <a:masterClrMapping/>
  </p:clrMapOvr>
  <p:transition spd="med">
    <p:fade/>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extBox 8"/>
          <p:cNvSpPr txBox="1">
            <a:spLocks noChangeArrowheads="1"/>
          </p:cNvSpPr>
          <p:nvPr/>
        </p:nvSpPr>
        <p:spPr bwMode="auto">
          <a:xfrm>
            <a:off x="825500" y="217488"/>
            <a:ext cx="6300788" cy="585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r>
              <a:rPr lang="zh-CN" altLang="en-US" sz="3200" dirty="0">
                <a:solidFill>
                  <a:srgbClr val="5F5E5C"/>
                </a:solidFill>
                <a:latin typeface="华康俪金黑W8(P)"/>
                <a:ea typeface="华康俪金黑W8(P)"/>
                <a:cs typeface="华康俪金黑W8(P)"/>
              </a:rPr>
              <a:t>申请退回</a:t>
            </a:r>
            <a:endParaRPr lang="zh-CN" altLang="zh-CN" sz="3200" dirty="0">
              <a:solidFill>
                <a:srgbClr val="5F5E5C"/>
              </a:solidFill>
              <a:latin typeface="华康俪金黑W8(P)"/>
              <a:ea typeface="华康俪金黑W8(P)"/>
              <a:cs typeface="华康俪金黑W8(P)"/>
            </a:endParaRPr>
          </a:p>
        </p:txBody>
      </p:sp>
      <p:sp>
        <p:nvSpPr>
          <p:cNvPr id="7" name="矩形 3"/>
          <p:cNvSpPr>
            <a:spLocks noChangeArrowheads="1"/>
          </p:cNvSpPr>
          <p:nvPr/>
        </p:nvSpPr>
        <p:spPr bwMode="auto">
          <a:xfrm>
            <a:off x="682388" y="4479408"/>
            <a:ext cx="10822675" cy="7732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342900" indent="-342900">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342900" lvl="1" indent="-342900" algn="just">
              <a:lnSpc>
                <a:spcPct val="150000"/>
              </a:lnSpc>
              <a:buFont typeface="Wingdings" panose="05000000000000000000" pitchFamily="2" charset="2"/>
              <a:buChar char="ü"/>
            </a:pPr>
            <a:r>
              <a:rPr lang="zh-CN" altLang="zh-CN" sz="1600" kern="100" dirty="0">
                <a:effectLst/>
                <a:cs typeface="Times New Roman" panose="02020603050405020304" pitchFamily="18" charset="0"/>
              </a:rPr>
              <a:t>在平台管理员未处理之前可以修改该申请，也可以撤销申请，无法再添加新的申请，如平台管理员做退回处理，则状态会显示已退回。</a:t>
            </a:r>
            <a:endParaRPr lang="zh-CN" altLang="zh-CN" sz="1600" kern="100" dirty="0">
              <a:effectLst/>
              <a:latin typeface="+mn-ea"/>
              <a:ea typeface="+mn-ea"/>
              <a:cs typeface="Times New Roman" panose="02020603050405020304" pitchFamily="18" charset="0"/>
            </a:endParaRPr>
          </a:p>
        </p:txBody>
      </p:sp>
      <p:pic>
        <p:nvPicPr>
          <p:cNvPr id="6" name="图片 5"/>
          <p:cNvPicPr/>
          <p:nvPr/>
        </p:nvPicPr>
        <p:blipFill>
          <a:blip r:embed="rId1"/>
          <a:stretch>
            <a:fillRect/>
          </a:stretch>
        </p:blipFill>
        <p:spPr>
          <a:xfrm>
            <a:off x="2113173" y="1615021"/>
            <a:ext cx="7965654" cy="2232608"/>
          </a:xfrm>
          <a:prstGeom prst="rect">
            <a:avLst/>
          </a:prstGeom>
        </p:spPr>
      </p:pic>
    </p:spTree>
  </p:cSld>
  <p:clrMapOvr>
    <a:masterClrMapping/>
  </p:clrMapOvr>
  <p:transition spd="med">
    <p:fade/>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extBox 8"/>
          <p:cNvSpPr txBox="1">
            <a:spLocks noChangeArrowheads="1"/>
          </p:cNvSpPr>
          <p:nvPr/>
        </p:nvSpPr>
        <p:spPr bwMode="auto">
          <a:xfrm>
            <a:off x="825500" y="217488"/>
            <a:ext cx="6300788" cy="585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r>
              <a:rPr lang="zh-CN" altLang="en-US" sz="3200" dirty="0">
                <a:solidFill>
                  <a:srgbClr val="5F5E5C"/>
                </a:solidFill>
                <a:latin typeface="华康俪金黑W8(P)"/>
                <a:ea typeface="华康俪金黑W8(P)"/>
                <a:cs typeface="华康俪金黑W8(P)"/>
              </a:rPr>
              <a:t>修改密码</a:t>
            </a:r>
            <a:endParaRPr lang="zh-CN" altLang="zh-CN" sz="3200" dirty="0">
              <a:solidFill>
                <a:srgbClr val="5F5E5C"/>
              </a:solidFill>
              <a:latin typeface="华康俪金黑W8(P)"/>
              <a:ea typeface="华康俪金黑W8(P)"/>
              <a:cs typeface="华康俪金黑W8(P)"/>
            </a:endParaRPr>
          </a:p>
        </p:txBody>
      </p:sp>
      <p:sp>
        <p:nvSpPr>
          <p:cNvPr id="7" name="矩形 3"/>
          <p:cNvSpPr>
            <a:spLocks noChangeArrowheads="1"/>
          </p:cNvSpPr>
          <p:nvPr/>
        </p:nvSpPr>
        <p:spPr bwMode="auto">
          <a:xfrm>
            <a:off x="682388" y="5443635"/>
            <a:ext cx="10822675" cy="7888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342900" indent="-342900">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342900" lvl="1" indent="-342900" algn="just">
              <a:lnSpc>
                <a:spcPct val="150000"/>
              </a:lnSpc>
              <a:buFont typeface="Wingdings" panose="05000000000000000000" pitchFamily="2" charset="2"/>
              <a:buChar char="ü"/>
            </a:pPr>
            <a:r>
              <a:rPr lang="zh-CN" altLang="zh-CN" sz="1600" dirty="0"/>
              <a:t>用户可自行修改登录平台的用户密码，选择右上角菜单</a:t>
            </a:r>
            <a:r>
              <a:rPr lang="en-US" altLang="zh-CN" sz="1600" dirty="0"/>
              <a:t>“</a:t>
            </a:r>
            <a:r>
              <a:rPr lang="zh-CN" altLang="zh-CN" sz="1600" dirty="0"/>
              <a:t>密码修改</a:t>
            </a:r>
            <a:r>
              <a:rPr lang="en-US" altLang="zh-CN" sz="1600" dirty="0"/>
              <a:t>”</a:t>
            </a:r>
            <a:r>
              <a:rPr lang="zh-CN" altLang="zh-CN" sz="1600" dirty="0"/>
              <a:t>进入修改页面，输入原始密码并输入新密码，同时在下方完善省市管理员基本信息，点击“确认修改</a:t>
            </a:r>
            <a:r>
              <a:rPr lang="en-US" altLang="zh-CN" sz="1600" dirty="0"/>
              <a:t>”</a:t>
            </a:r>
            <a:r>
              <a:rPr lang="zh-CN" altLang="zh-CN" sz="1600" dirty="0"/>
              <a:t>完成修改。</a:t>
            </a:r>
            <a:endParaRPr lang="zh-CN" altLang="zh-CN" sz="1600" dirty="0"/>
          </a:p>
        </p:txBody>
      </p:sp>
      <p:pic>
        <p:nvPicPr>
          <p:cNvPr id="5" name="图片 4" descr="图形用户界面, 文本, 应用程序, 电子邮件&#10;&#10;描述已自动生成"/>
          <p:cNvPicPr/>
          <p:nvPr/>
        </p:nvPicPr>
        <p:blipFill>
          <a:blip r:embed="rId1" cstate="print">
            <a:extLst>
              <a:ext uri="{28A0092B-C50C-407E-A947-70E740481C1C}">
                <a14:useLocalDpi xmlns:a14="http://schemas.microsoft.com/office/drawing/2010/main" val="0"/>
              </a:ext>
            </a:extLst>
          </a:blip>
          <a:stretch>
            <a:fillRect/>
          </a:stretch>
        </p:blipFill>
        <p:spPr>
          <a:xfrm>
            <a:off x="2748992" y="1074908"/>
            <a:ext cx="6694016" cy="4182752"/>
          </a:xfrm>
          <a:prstGeom prst="rect">
            <a:avLst/>
          </a:prstGeom>
        </p:spPr>
      </p:pic>
    </p:spTree>
  </p:cSld>
  <p:clrMapOvr>
    <a:masterClrMapping/>
  </p:clrMapOvr>
  <p:transition spd="med">
    <p:fade/>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 y="1918624"/>
            <a:ext cx="12192000" cy="3020752"/>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p:cNvSpPr/>
          <p:nvPr/>
        </p:nvSpPr>
        <p:spPr>
          <a:xfrm>
            <a:off x="4836001" y="909000"/>
            <a:ext cx="2520000" cy="2520000"/>
          </a:xfrm>
          <a:prstGeom prst="rect">
            <a:avLst/>
          </a:prstGeom>
          <a:solidFill>
            <a:srgbClr val="009C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nvSpPr>
        <p:spPr>
          <a:xfrm>
            <a:off x="5408219" y="664246"/>
            <a:ext cx="1597489" cy="3154710"/>
          </a:xfrm>
          <a:prstGeom prst="rect">
            <a:avLst/>
          </a:prstGeom>
          <a:noFill/>
        </p:spPr>
        <p:txBody>
          <a:bodyPr wrap="square" rtlCol="0">
            <a:spAutoFit/>
          </a:bodyPr>
          <a:lstStyle/>
          <a:p>
            <a:r>
              <a:rPr lang="en-US" altLang="zh-CN" sz="19900" dirty="0">
                <a:solidFill>
                  <a:schemeClr val="bg1"/>
                </a:solidFill>
                <a:latin typeface="Impact" panose="020B0806030902050204" pitchFamily="34" charset="0"/>
              </a:rPr>
              <a:t>3</a:t>
            </a:r>
            <a:endParaRPr lang="zh-CN" altLang="en-US" sz="19900" dirty="0">
              <a:solidFill>
                <a:schemeClr val="bg1"/>
              </a:solidFill>
              <a:latin typeface="Impact" panose="020B0806030902050204" pitchFamily="34" charset="0"/>
            </a:endParaRPr>
          </a:p>
        </p:txBody>
      </p:sp>
      <p:sp>
        <p:nvSpPr>
          <p:cNvPr id="6" name="文本框 5"/>
          <p:cNvSpPr txBox="1"/>
          <p:nvPr/>
        </p:nvSpPr>
        <p:spPr>
          <a:xfrm>
            <a:off x="3015175" y="3448666"/>
            <a:ext cx="6161650" cy="1338828"/>
          </a:xfrm>
          <a:prstGeom prst="rect">
            <a:avLst/>
          </a:prstGeom>
          <a:noFill/>
        </p:spPr>
        <p:txBody>
          <a:bodyPr wrap="square" rtlCol="0">
            <a:spAutoFit/>
          </a:bodyPr>
          <a:lstStyle/>
          <a:p>
            <a:pPr algn="ctr">
              <a:lnSpc>
                <a:spcPct val="150000"/>
              </a:lnSpc>
            </a:pPr>
            <a:r>
              <a:rPr lang="zh-CN" altLang="zh-CN" sz="5400" b="1" dirty="0">
                <a:solidFill>
                  <a:schemeClr val="bg1"/>
                </a:solidFill>
                <a:latin typeface="微软雅黑" panose="020B0503020204020204" pitchFamily="34" charset="-122"/>
                <a:ea typeface="微软雅黑" panose="020B0503020204020204" pitchFamily="34" charset="-122"/>
              </a:rPr>
              <a:t>数据填报注意事项</a:t>
            </a:r>
            <a:endParaRPr lang="zh-CN" altLang="en-US" sz="5400" b="1" dirty="0">
              <a:solidFill>
                <a:schemeClr val="bg1"/>
              </a:solidFill>
              <a:latin typeface="微软雅黑" panose="020B0503020204020204" pitchFamily="34" charset="-122"/>
              <a:ea typeface="微软雅黑" panose="020B0503020204020204" pitchFamily="34" charset="-122"/>
            </a:endParaRPr>
          </a:p>
        </p:txBody>
      </p:sp>
      <p:sp>
        <p:nvSpPr>
          <p:cNvPr id="9" name="直角三角形 8"/>
          <p:cNvSpPr/>
          <p:nvPr/>
        </p:nvSpPr>
        <p:spPr>
          <a:xfrm>
            <a:off x="7356001" y="909000"/>
            <a:ext cx="268688" cy="1009624"/>
          </a:xfrm>
          <a:prstGeom prst="rtTriangle">
            <a:avLst/>
          </a:prstGeom>
          <a:solidFill>
            <a:srgbClr val="0082D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直角三角形 9"/>
          <p:cNvSpPr/>
          <p:nvPr/>
        </p:nvSpPr>
        <p:spPr>
          <a:xfrm flipH="1">
            <a:off x="4565427" y="909000"/>
            <a:ext cx="268688" cy="1009624"/>
          </a:xfrm>
          <a:prstGeom prst="rtTriangle">
            <a:avLst/>
          </a:prstGeom>
          <a:solidFill>
            <a:srgbClr val="0082D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2" name="直接连接符 11"/>
          <p:cNvCxnSpPr/>
          <p:nvPr/>
        </p:nvCxnSpPr>
        <p:spPr>
          <a:xfrm>
            <a:off x="0" y="4273918"/>
            <a:ext cx="2893325" cy="0"/>
          </a:xfrm>
          <a:prstGeom prst="line">
            <a:avLst/>
          </a:prstGeom>
          <a:ln w="571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a:off x="9335069" y="4273918"/>
            <a:ext cx="2875431" cy="0"/>
          </a:xfrm>
          <a:prstGeom prst="line">
            <a:avLst/>
          </a:prstGeom>
          <a:ln w="57150">
            <a:solidFill>
              <a:schemeClr val="bg1"/>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 y="1918624"/>
            <a:ext cx="12192000" cy="3020752"/>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p:cNvSpPr/>
          <p:nvPr/>
        </p:nvSpPr>
        <p:spPr>
          <a:xfrm>
            <a:off x="4836001" y="909000"/>
            <a:ext cx="2520000" cy="2520000"/>
          </a:xfrm>
          <a:prstGeom prst="rect">
            <a:avLst/>
          </a:prstGeom>
          <a:solidFill>
            <a:srgbClr val="009C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nvSpPr>
        <p:spPr>
          <a:xfrm>
            <a:off x="5408219" y="664246"/>
            <a:ext cx="1597489" cy="3154710"/>
          </a:xfrm>
          <a:prstGeom prst="rect">
            <a:avLst/>
          </a:prstGeom>
          <a:noFill/>
        </p:spPr>
        <p:txBody>
          <a:bodyPr wrap="square" rtlCol="0">
            <a:spAutoFit/>
          </a:bodyPr>
          <a:lstStyle/>
          <a:p>
            <a:r>
              <a:rPr lang="en-US" altLang="zh-CN" sz="19900" dirty="0">
                <a:solidFill>
                  <a:schemeClr val="bg1"/>
                </a:solidFill>
                <a:latin typeface="Impact" panose="020B0806030902050204" pitchFamily="34" charset="0"/>
              </a:rPr>
              <a:t>1</a:t>
            </a:r>
            <a:endParaRPr lang="zh-CN" altLang="en-US" sz="19900" dirty="0">
              <a:solidFill>
                <a:schemeClr val="bg1"/>
              </a:solidFill>
              <a:latin typeface="Impact" panose="020B0806030902050204" pitchFamily="34" charset="0"/>
            </a:endParaRPr>
          </a:p>
        </p:txBody>
      </p:sp>
      <p:sp>
        <p:nvSpPr>
          <p:cNvPr id="6" name="文本框 5"/>
          <p:cNvSpPr txBox="1"/>
          <p:nvPr/>
        </p:nvSpPr>
        <p:spPr>
          <a:xfrm>
            <a:off x="3015175" y="3448666"/>
            <a:ext cx="6161650" cy="1191993"/>
          </a:xfrm>
          <a:prstGeom prst="rect">
            <a:avLst/>
          </a:prstGeom>
          <a:noFill/>
        </p:spPr>
        <p:txBody>
          <a:bodyPr wrap="square" rtlCol="0">
            <a:spAutoFit/>
          </a:bodyPr>
          <a:lstStyle/>
          <a:p>
            <a:pPr algn="ctr">
              <a:lnSpc>
                <a:spcPct val="150000"/>
              </a:lnSpc>
            </a:pPr>
            <a:r>
              <a:rPr lang="zh-CN" altLang="en-US" sz="5400" b="1" dirty="0">
                <a:solidFill>
                  <a:schemeClr val="bg1"/>
                </a:solidFill>
                <a:latin typeface="微软雅黑" panose="020B0503020204020204" pitchFamily="34" charset="-122"/>
                <a:ea typeface="微软雅黑" panose="020B0503020204020204" pitchFamily="34" charset="-122"/>
              </a:rPr>
              <a:t>用户登录</a:t>
            </a:r>
            <a:endParaRPr lang="zh-CN" altLang="en-US" sz="5400" b="1" dirty="0">
              <a:solidFill>
                <a:schemeClr val="bg1"/>
              </a:solidFill>
              <a:latin typeface="微软雅黑" panose="020B0503020204020204" pitchFamily="34" charset="-122"/>
              <a:ea typeface="微软雅黑" panose="020B0503020204020204" pitchFamily="34" charset="-122"/>
            </a:endParaRPr>
          </a:p>
        </p:txBody>
      </p:sp>
      <p:sp>
        <p:nvSpPr>
          <p:cNvPr id="9" name="直角三角形 8"/>
          <p:cNvSpPr/>
          <p:nvPr/>
        </p:nvSpPr>
        <p:spPr>
          <a:xfrm>
            <a:off x="7356001" y="909000"/>
            <a:ext cx="268688" cy="1009624"/>
          </a:xfrm>
          <a:prstGeom prst="rtTriangle">
            <a:avLst/>
          </a:prstGeom>
          <a:solidFill>
            <a:srgbClr val="0082D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直角三角形 9"/>
          <p:cNvSpPr/>
          <p:nvPr/>
        </p:nvSpPr>
        <p:spPr>
          <a:xfrm flipH="1">
            <a:off x="4565427" y="909000"/>
            <a:ext cx="268688" cy="1009624"/>
          </a:xfrm>
          <a:prstGeom prst="rtTriangle">
            <a:avLst/>
          </a:prstGeom>
          <a:solidFill>
            <a:srgbClr val="0082D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2" name="直接连接符 11"/>
          <p:cNvCxnSpPr/>
          <p:nvPr/>
        </p:nvCxnSpPr>
        <p:spPr>
          <a:xfrm>
            <a:off x="0" y="4273918"/>
            <a:ext cx="4244454" cy="0"/>
          </a:xfrm>
          <a:prstGeom prst="line">
            <a:avLst/>
          </a:prstGeom>
          <a:ln w="571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a:off x="8024884" y="4273918"/>
            <a:ext cx="4185616" cy="0"/>
          </a:xfrm>
          <a:prstGeom prst="line">
            <a:avLst/>
          </a:prstGeom>
          <a:ln w="57150">
            <a:solidFill>
              <a:schemeClr val="bg1"/>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extBox 8"/>
          <p:cNvSpPr txBox="1">
            <a:spLocks noChangeArrowheads="1"/>
          </p:cNvSpPr>
          <p:nvPr/>
        </p:nvSpPr>
        <p:spPr bwMode="auto">
          <a:xfrm>
            <a:off x="825500" y="217488"/>
            <a:ext cx="6300788" cy="585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r>
              <a:rPr lang="zh-CN" altLang="en-US" sz="3200" dirty="0">
                <a:solidFill>
                  <a:srgbClr val="5F5E5C"/>
                </a:solidFill>
                <a:latin typeface="华康俪金黑W8(P)"/>
                <a:ea typeface="华康俪金黑W8(P)"/>
                <a:cs typeface="华康俪金黑W8(P)"/>
              </a:rPr>
              <a:t>数据填报注意事项</a:t>
            </a:r>
            <a:endParaRPr lang="zh-CN" altLang="zh-CN" sz="3200" dirty="0">
              <a:solidFill>
                <a:srgbClr val="5F5E5C"/>
              </a:solidFill>
              <a:latin typeface="华康俪金黑W8(P)"/>
              <a:ea typeface="华康俪金黑W8(P)"/>
              <a:cs typeface="华康俪金黑W8(P)"/>
            </a:endParaRPr>
          </a:p>
        </p:txBody>
      </p:sp>
      <p:sp>
        <p:nvSpPr>
          <p:cNvPr id="5" name="矩形 3"/>
          <p:cNvSpPr>
            <a:spLocks noChangeArrowheads="1"/>
          </p:cNvSpPr>
          <p:nvPr/>
        </p:nvSpPr>
        <p:spPr bwMode="auto">
          <a:xfrm>
            <a:off x="682388" y="1110695"/>
            <a:ext cx="10822675" cy="25545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342900" indent="-342900">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342900" lvl="1" indent="-342900" algn="just">
              <a:buFont typeface="Wingdings" panose="05000000000000000000" pitchFamily="2" charset="2"/>
              <a:buChar char="u"/>
            </a:pPr>
            <a:r>
              <a:rPr lang="zh-CN" altLang="zh-CN" sz="2000" b="1" dirty="0"/>
              <a:t>软件环境要求</a:t>
            </a:r>
            <a:r>
              <a:rPr lang="zh-CN" altLang="en-US" sz="2000" b="1" dirty="0"/>
              <a:t>：</a:t>
            </a:r>
            <a:endParaRPr lang="en-US" altLang="zh-CN" sz="2000" b="1" dirty="0"/>
          </a:p>
          <a:p>
            <a:pPr marL="342900" lvl="1" indent="-342900" algn="just">
              <a:buFont typeface="Wingdings" panose="05000000000000000000" pitchFamily="2" charset="2"/>
              <a:buChar char="u"/>
            </a:pPr>
            <a:endParaRPr lang="en-US" altLang="zh-CN" sz="2000" dirty="0">
              <a:latin typeface="+mn-ea"/>
              <a:ea typeface="+mn-ea"/>
            </a:endParaRPr>
          </a:p>
          <a:p>
            <a:pPr algn="just">
              <a:buFont typeface="Wingdings" panose="05000000000000000000" pitchFamily="2" charset="2"/>
              <a:buChar char="ü"/>
            </a:pPr>
            <a:r>
              <a:rPr lang="zh-CN" altLang="zh-CN" dirty="0">
                <a:latin typeface="+mn-ea"/>
                <a:ea typeface="+mn-ea"/>
              </a:rPr>
              <a:t>请使用</a:t>
            </a:r>
            <a:r>
              <a:rPr lang="en-US" altLang="zh-CN" dirty="0">
                <a:latin typeface="+mn-ea"/>
                <a:ea typeface="+mn-ea"/>
              </a:rPr>
              <a:t>2007</a:t>
            </a:r>
            <a:r>
              <a:rPr lang="zh-CN" altLang="zh-CN" dirty="0">
                <a:latin typeface="+mn-ea"/>
                <a:ea typeface="+mn-ea"/>
              </a:rPr>
              <a:t>版以上</a:t>
            </a:r>
            <a:r>
              <a:rPr lang="en-US" altLang="zh-CN" dirty="0">
                <a:latin typeface="+mn-ea"/>
                <a:ea typeface="+mn-ea"/>
              </a:rPr>
              <a:t>office</a:t>
            </a:r>
            <a:r>
              <a:rPr lang="zh-CN" altLang="zh-CN" dirty="0">
                <a:latin typeface="+mn-ea"/>
                <a:ea typeface="+mn-ea"/>
              </a:rPr>
              <a:t>版本打开样表填写数据，</a:t>
            </a:r>
            <a:r>
              <a:rPr lang="en-US" altLang="zh-CN" dirty="0">
                <a:latin typeface="+mn-ea"/>
                <a:ea typeface="+mn-ea"/>
              </a:rPr>
              <a:t>office2007</a:t>
            </a:r>
            <a:r>
              <a:rPr lang="zh-CN" altLang="zh-CN" dirty="0">
                <a:latin typeface="+mn-ea"/>
                <a:ea typeface="+mn-ea"/>
              </a:rPr>
              <a:t>及以下版本保存的数据表因不支持某些功能，无法上传文件到平台上。</a:t>
            </a:r>
            <a:endParaRPr lang="en-US" altLang="zh-CN" dirty="0">
              <a:latin typeface="+mn-ea"/>
              <a:ea typeface="+mn-ea"/>
            </a:endParaRPr>
          </a:p>
          <a:p>
            <a:pPr algn="just">
              <a:buFont typeface="Wingdings" panose="05000000000000000000" pitchFamily="2" charset="2"/>
              <a:buChar char="ü"/>
            </a:pPr>
            <a:endParaRPr lang="en-US" altLang="zh-CN" sz="2000" dirty="0">
              <a:latin typeface="+mn-ea"/>
              <a:ea typeface="+mn-ea"/>
            </a:endParaRPr>
          </a:p>
          <a:p>
            <a:pPr marL="342900" lvl="1" indent="-342900" algn="just">
              <a:buFont typeface="Wingdings" panose="05000000000000000000" pitchFamily="2" charset="2"/>
              <a:buChar char="u"/>
            </a:pPr>
            <a:r>
              <a:rPr lang="zh-CN" altLang="zh-CN" sz="2000" b="1" dirty="0"/>
              <a:t>数据检测平台地址：</a:t>
            </a:r>
            <a:r>
              <a:rPr lang="en-US" altLang="zh-CN" sz="2000" u="sng" kern="100" dirty="0">
                <a:solidFill>
                  <a:srgbClr val="FF0000"/>
                </a:solidFill>
                <a:effectLst/>
                <a:latin typeface="Calibri" panose="020F0502020204030204" pitchFamily="34" charset="0"/>
                <a:ea typeface="宋体" panose="02010600030101010101" pitchFamily="2" charset="-122"/>
                <a:cs typeface="Times New Roman" panose="02020603050405020304" pitchFamily="18" charset="0"/>
                <a:hlinkClick r:id="rId1"/>
              </a:rPr>
              <a:t>http://sjgsp.shec.edu.cn/AdminNews/ImportValidation/index</a:t>
            </a:r>
            <a:endParaRPr lang="en-US" altLang="zh-CN" sz="2000" u="sng" kern="100" dirty="0">
              <a:solidFill>
                <a:srgbClr val="FF0000"/>
              </a:solidFill>
              <a:effectLst/>
              <a:latin typeface="Calibri" panose="020F0502020204030204" pitchFamily="34" charset="0"/>
              <a:ea typeface="宋体" panose="02010600030101010101" pitchFamily="2" charset="-122"/>
              <a:cs typeface="Times New Roman" panose="02020603050405020304" pitchFamily="18" charset="0"/>
            </a:endParaRPr>
          </a:p>
          <a:p>
            <a:pPr indent="355600" algn="l"/>
            <a:endParaRPr lang="en-US" altLang="zh-CN" sz="2000" u="sng" kern="100" dirty="0">
              <a:solidFill>
                <a:srgbClr val="FF0000"/>
              </a:solidFill>
              <a:cs typeface="Times New Roman" panose="02020603050405020304" pitchFamily="18" charset="0"/>
            </a:endParaRPr>
          </a:p>
          <a:p>
            <a:pPr algn="just">
              <a:buFont typeface="Wingdings" panose="05000000000000000000" pitchFamily="2" charset="2"/>
              <a:buChar char="ü"/>
            </a:pPr>
            <a:r>
              <a:rPr lang="zh-CN" altLang="zh-CN" dirty="0">
                <a:latin typeface="+mn-ea"/>
                <a:ea typeface="+mn-ea"/>
              </a:rPr>
              <a:t>数据通过检测提示信息见下图：</a:t>
            </a:r>
            <a:endParaRPr lang="en-US" altLang="zh-CN" b="1" dirty="0"/>
          </a:p>
        </p:txBody>
      </p:sp>
      <p:pic>
        <p:nvPicPr>
          <p:cNvPr id="4" name="图片 3"/>
          <p:cNvPicPr/>
          <p:nvPr/>
        </p:nvPicPr>
        <p:blipFill>
          <a:blip r:embed="rId2"/>
          <a:stretch>
            <a:fillRect/>
          </a:stretch>
        </p:blipFill>
        <p:spPr>
          <a:xfrm>
            <a:off x="1728535" y="3777673"/>
            <a:ext cx="8734930" cy="2560746"/>
          </a:xfrm>
          <a:prstGeom prst="rect">
            <a:avLst/>
          </a:prstGeom>
          <a:noFill/>
          <a:ln>
            <a:noFill/>
          </a:ln>
        </p:spPr>
      </p:pic>
    </p:spTree>
  </p:cSld>
  <p:clrMapOvr>
    <a:masterClrMapping/>
  </p:clrMapOvr>
  <p:transition spd="med">
    <p:fade/>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extBox 8"/>
          <p:cNvSpPr txBox="1">
            <a:spLocks noChangeArrowheads="1"/>
          </p:cNvSpPr>
          <p:nvPr/>
        </p:nvSpPr>
        <p:spPr bwMode="auto">
          <a:xfrm>
            <a:off x="825500" y="217488"/>
            <a:ext cx="6300788" cy="585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r>
              <a:rPr lang="zh-CN" altLang="en-US" sz="3200" dirty="0">
                <a:solidFill>
                  <a:srgbClr val="5F5E5C"/>
                </a:solidFill>
                <a:latin typeface="华康俪金黑W8(P)"/>
                <a:ea typeface="华康俪金黑W8(P)"/>
                <a:cs typeface="华康俪金黑W8(P)"/>
              </a:rPr>
              <a:t>数据填报注意事项</a:t>
            </a:r>
            <a:endParaRPr lang="zh-CN" altLang="zh-CN" sz="3200" dirty="0">
              <a:solidFill>
                <a:srgbClr val="5F5E5C"/>
              </a:solidFill>
              <a:latin typeface="华康俪金黑W8(P)"/>
              <a:ea typeface="华康俪金黑W8(P)"/>
              <a:cs typeface="华康俪金黑W8(P)"/>
            </a:endParaRPr>
          </a:p>
        </p:txBody>
      </p:sp>
      <p:sp>
        <p:nvSpPr>
          <p:cNvPr id="5" name="矩形 3"/>
          <p:cNvSpPr>
            <a:spLocks noChangeArrowheads="1"/>
          </p:cNvSpPr>
          <p:nvPr/>
        </p:nvSpPr>
        <p:spPr bwMode="auto">
          <a:xfrm>
            <a:off x="682389" y="912728"/>
            <a:ext cx="10903154" cy="56775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342900" indent="-342900">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342900" lvl="1" indent="-342900" algn="just">
              <a:lnSpc>
                <a:spcPct val="150000"/>
              </a:lnSpc>
              <a:buFont typeface="Wingdings" panose="05000000000000000000" pitchFamily="2" charset="2"/>
              <a:buChar char="u"/>
            </a:pPr>
            <a:r>
              <a:rPr lang="zh-CN" altLang="zh-CN" sz="2000" b="1" dirty="0"/>
              <a:t>数据检测平台出错提示信息详解</a:t>
            </a:r>
            <a:r>
              <a:rPr lang="zh-CN" altLang="en-US" sz="2000" b="1" dirty="0"/>
              <a:t>：</a:t>
            </a:r>
            <a:r>
              <a:rPr lang="en-US" altLang="zh-CN" sz="2000" b="1" kern="0" dirty="0">
                <a:solidFill>
                  <a:srgbClr val="FF0000"/>
                </a:solidFill>
                <a:latin typeface="Times New Roman" panose="02020603050405020304" pitchFamily="18" charset="0"/>
                <a:ea typeface="仿宋_GB2312"/>
                <a:cs typeface="Times New Roman" panose="02020603050405020304" pitchFamily="18" charset="0"/>
              </a:rPr>
              <a:t>/ </a:t>
            </a:r>
            <a:r>
              <a:rPr lang="zh-CN" altLang="zh-CN" sz="1800" kern="0" dirty="0">
                <a:solidFill>
                  <a:srgbClr val="FF0000"/>
                </a:solidFill>
                <a:effectLst/>
                <a:latin typeface="Times New Roman" panose="02020603050405020304" pitchFamily="18" charset="0"/>
                <a:ea typeface="仿宋_GB2312"/>
                <a:cs typeface="Times New Roman" panose="02020603050405020304" pitchFamily="18" charset="0"/>
              </a:rPr>
              <a:t>注：提示信息中的第几行是表格里的行数，非序号数。</a:t>
            </a:r>
            <a:endParaRPr lang="en-US" altLang="zh-CN" sz="1800" kern="0" dirty="0">
              <a:solidFill>
                <a:srgbClr val="FF0000"/>
              </a:solidFill>
              <a:effectLst/>
              <a:latin typeface="Times New Roman" panose="02020603050405020304" pitchFamily="18" charset="0"/>
              <a:ea typeface="仿宋_GB2312"/>
              <a:cs typeface="Times New Roman" panose="02020603050405020304" pitchFamily="18" charset="0"/>
            </a:endParaRPr>
          </a:p>
          <a:p>
            <a:pPr marL="342900" lvl="1" indent="-342900" algn="just">
              <a:lnSpc>
                <a:spcPct val="150000"/>
              </a:lnSpc>
              <a:buFont typeface="Wingdings" panose="05000000000000000000" pitchFamily="2" charset="2"/>
              <a:buChar char="u"/>
            </a:pPr>
            <a:endParaRPr lang="zh-CN" altLang="zh-CN" sz="800" kern="100" dirty="0">
              <a:effectLst/>
              <a:latin typeface="Calibri" panose="020F0502020204030204" pitchFamily="34" charset="0"/>
              <a:ea typeface="宋体" panose="02010600030101010101" pitchFamily="2" charset="-122"/>
              <a:cs typeface="Times New Roman" panose="02020603050405020304" pitchFamily="18" charset="0"/>
            </a:endParaRPr>
          </a:p>
          <a:p>
            <a:pPr marL="0" lvl="1" indent="0" algn="just">
              <a:lnSpc>
                <a:spcPct val="150000"/>
              </a:lnSpc>
            </a:pPr>
            <a:r>
              <a:rPr lang="en-US" altLang="zh-CN" b="1" dirty="0">
                <a:latin typeface="+mn-ea"/>
                <a:ea typeface="+mn-ea"/>
              </a:rPr>
              <a:t>1.</a:t>
            </a:r>
            <a:r>
              <a:rPr lang="zh-CN" altLang="zh-CN" b="1" dirty="0">
                <a:latin typeface="+mn-ea"/>
                <a:ea typeface="+mn-ea"/>
              </a:rPr>
              <a:t>“请使用</a:t>
            </a:r>
            <a:r>
              <a:rPr lang="en-US" altLang="zh-CN" b="1" dirty="0">
                <a:latin typeface="+mn-ea"/>
                <a:ea typeface="+mn-ea"/>
              </a:rPr>
              <a:t>Office2007</a:t>
            </a:r>
            <a:r>
              <a:rPr lang="zh-CN" altLang="zh-CN" b="1" dirty="0">
                <a:latin typeface="+mn-ea"/>
                <a:ea typeface="+mn-ea"/>
              </a:rPr>
              <a:t>以上版本保存的表格导入！或该文件已损坏，请在新样表中重新填写数据！”</a:t>
            </a:r>
            <a:endParaRPr lang="en-US" altLang="zh-CN" b="1" dirty="0">
              <a:latin typeface="+mn-ea"/>
              <a:ea typeface="+mn-ea"/>
            </a:endParaRPr>
          </a:p>
          <a:p>
            <a:pPr marL="0" lvl="1" indent="0" algn="just">
              <a:lnSpc>
                <a:spcPct val="150000"/>
              </a:lnSpc>
            </a:pPr>
            <a:r>
              <a:rPr lang="zh-CN" altLang="zh-CN" sz="1600" kern="0" dirty="0">
                <a:solidFill>
                  <a:srgbClr val="000000"/>
                </a:solidFill>
                <a:effectLst/>
                <a:highlight>
                  <a:srgbClr val="FFFF00"/>
                </a:highlight>
                <a:latin typeface="+mn-ea"/>
                <a:ea typeface="+mn-ea"/>
                <a:cs typeface="仿宋" panose="02010609060101010101" pitchFamily="49" charset="-122"/>
              </a:rPr>
              <a:t>出现原因</a:t>
            </a:r>
            <a:r>
              <a:rPr lang="zh-CN" altLang="zh-CN" sz="1600" kern="0" dirty="0">
                <a:solidFill>
                  <a:srgbClr val="000000"/>
                </a:solidFill>
                <a:effectLst/>
                <a:latin typeface="+mn-ea"/>
                <a:ea typeface="+mn-ea"/>
                <a:cs typeface="仿宋" panose="02010609060101010101" pitchFamily="49" charset="-122"/>
              </a:rPr>
              <a:t>：可能用</a:t>
            </a:r>
            <a:r>
              <a:rPr lang="en-US" altLang="zh-CN" sz="1600" kern="0" dirty="0">
                <a:solidFill>
                  <a:srgbClr val="000000"/>
                </a:solidFill>
                <a:effectLst/>
                <a:latin typeface="+mn-ea"/>
                <a:ea typeface="+mn-ea"/>
                <a:cs typeface="仿宋" panose="02010609060101010101" pitchFamily="49" charset="-122"/>
              </a:rPr>
              <a:t>office2007</a:t>
            </a:r>
            <a:r>
              <a:rPr lang="zh-CN" altLang="zh-CN" sz="1600" kern="0" dirty="0">
                <a:solidFill>
                  <a:srgbClr val="000000"/>
                </a:solidFill>
                <a:effectLst/>
                <a:latin typeface="+mn-ea"/>
                <a:ea typeface="+mn-ea"/>
                <a:cs typeface="仿宋" panose="02010609060101010101" pitchFamily="49" charset="-122"/>
              </a:rPr>
              <a:t>或以下版本保存了表格，或者该表格在下载过程中出错导致文件损坏无法使用。</a:t>
            </a:r>
            <a:endParaRPr lang="en-US" altLang="zh-CN" sz="1600" kern="0" dirty="0">
              <a:solidFill>
                <a:srgbClr val="000000"/>
              </a:solidFill>
              <a:effectLst/>
              <a:latin typeface="+mn-ea"/>
              <a:ea typeface="+mn-ea"/>
              <a:cs typeface="仿宋" panose="02010609060101010101" pitchFamily="49" charset="-122"/>
            </a:endParaRPr>
          </a:p>
          <a:p>
            <a:pPr marL="0" lvl="1" indent="0" algn="just">
              <a:lnSpc>
                <a:spcPct val="150000"/>
              </a:lnSpc>
            </a:pPr>
            <a:r>
              <a:rPr lang="zh-CN" altLang="zh-CN" sz="1600" dirty="0">
                <a:solidFill>
                  <a:srgbClr val="000000"/>
                </a:solidFill>
                <a:effectLst/>
                <a:highlight>
                  <a:srgbClr val="FFFF00"/>
                </a:highlight>
                <a:latin typeface="+mn-ea"/>
                <a:ea typeface="+mn-ea"/>
                <a:cs typeface="仿宋" panose="02010609060101010101" pitchFamily="49" charset="-122"/>
              </a:rPr>
              <a:t>解决方法</a:t>
            </a:r>
            <a:r>
              <a:rPr lang="zh-CN" altLang="zh-CN" sz="1600" dirty="0">
                <a:solidFill>
                  <a:srgbClr val="000000"/>
                </a:solidFill>
                <a:effectLst/>
                <a:latin typeface="+mn-ea"/>
                <a:ea typeface="+mn-ea"/>
                <a:cs typeface="仿宋" panose="02010609060101010101" pitchFamily="49" charset="-122"/>
              </a:rPr>
              <a:t>：请使用</a:t>
            </a:r>
            <a:r>
              <a:rPr lang="en-US" altLang="zh-CN" sz="1600" dirty="0">
                <a:solidFill>
                  <a:srgbClr val="000000"/>
                </a:solidFill>
                <a:effectLst/>
                <a:latin typeface="+mn-ea"/>
                <a:ea typeface="+mn-ea"/>
                <a:cs typeface="仿宋" panose="02010609060101010101" pitchFamily="49" charset="-122"/>
              </a:rPr>
              <a:t>office2007</a:t>
            </a:r>
            <a:r>
              <a:rPr lang="zh-CN" altLang="zh-CN" sz="1600" dirty="0">
                <a:solidFill>
                  <a:srgbClr val="000000"/>
                </a:solidFill>
                <a:effectLst/>
                <a:latin typeface="+mn-ea"/>
                <a:ea typeface="+mn-ea"/>
                <a:cs typeface="仿宋" panose="02010609060101010101" pitchFamily="49" charset="-122"/>
              </a:rPr>
              <a:t>（不包含）以上版本或</a:t>
            </a:r>
            <a:r>
              <a:rPr lang="en-US" altLang="zh-CN" sz="1600" dirty="0">
                <a:solidFill>
                  <a:srgbClr val="000000"/>
                </a:solidFill>
                <a:effectLst/>
                <a:latin typeface="+mn-ea"/>
                <a:ea typeface="+mn-ea"/>
                <a:cs typeface="仿宋" panose="02010609060101010101" pitchFamily="49" charset="-122"/>
              </a:rPr>
              <a:t>WPS</a:t>
            </a:r>
            <a:r>
              <a:rPr lang="zh-CN" altLang="zh-CN" sz="1600" dirty="0">
                <a:solidFill>
                  <a:srgbClr val="000000"/>
                </a:solidFill>
                <a:effectLst/>
                <a:latin typeface="+mn-ea"/>
                <a:ea typeface="+mn-ea"/>
                <a:cs typeface="仿宋" panose="02010609060101010101" pitchFamily="49" charset="-122"/>
              </a:rPr>
              <a:t>最新版另存表格再尝试，如仍出现该提示，请联系管理员提供一份最新的原始样表重新填写数据。</a:t>
            </a:r>
            <a:endParaRPr lang="en-US" altLang="zh-CN" sz="1600" dirty="0">
              <a:solidFill>
                <a:srgbClr val="000000"/>
              </a:solidFill>
              <a:effectLst/>
              <a:latin typeface="+mn-ea"/>
              <a:ea typeface="+mn-ea"/>
              <a:cs typeface="仿宋" panose="02010609060101010101" pitchFamily="49" charset="-122"/>
            </a:endParaRPr>
          </a:p>
          <a:p>
            <a:pPr marL="0" lvl="1" indent="0" algn="just">
              <a:lnSpc>
                <a:spcPct val="150000"/>
              </a:lnSpc>
            </a:pPr>
            <a:r>
              <a:rPr lang="en-US" altLang="zh-CN" b="1" dirty="0">
                <a:latin typeface="+mn-ea"/>
                <a:ea typeface="+mn-ea"/>
              </a:rPr>
              <a:t>2.</a:t>
            </a:r>
            <a:r>
              <a:rPr lang="zh-CN" altLang="zh-CN" b="1" dirty="0">
                <a:latin typeface="+mn-ea"/>
                <a:ea typeface="+mn-ea"/>
              </a:rPr>
              <a:t>“导入的文件和表格不一致！”</a:t>
            </a:r>
            <a:endParaRPr lang="en-US" altLang="zh-CN" b="1" dirty="0">
              <a:latin typeface="+mn-ea"/>
              <a:ea typeface="+mn-ea"/>
            </a:endParaRPr>
          </a:p>
          <a:p>
            <a:pPr marL="0" lvl="1" indent="0" algn="just">
              <a:lnSpc>
                <a:spcPct val="150000"/>
              </a:lnSpc>
            </a:pPr>
            <a:r>
              <a:rPr lang="zh-CN" altLang="zh-CN" sz="1600" kern="0" dirty="0">
                <a:solidFill>
                  <a:srgbClr val="000000"/>
                </a:solidFill>
                <a:highlight>
                  <a:srgbClr val="FFFF00"/>
                </a:highlight>
                <a:latin typeface="+mn-ea"/>
                <a:ea typeface="+mn-ea"/>
              </a:rPr>
              <a:t>出现原因</a:t>
            </a:r>
            <a:r>
              <a:rPr lang="zh-CN" altLang="zh-CN" sz="1600" kern="0" dirty="0">
                <a:solidFill>
                  <a:srgbClr val="000000"/>
                </a:solidFill>
                <a:latin typeface="+mn-ea"/>
                <a:ea typeface="+mn-ea"/>
              </a:rPr>
              <a:t>：用户选择的表格与导入的文件不一致。</a:t>
            </a:r>
            <a:endParaRPr lang="en-US" altLang="zh-CN" sz="1600" kern="0" dirty="0">
              <a:solidFill>
                <a:srgbClr val="000000"/>
              </a:solidFill>
              <a:latin typeface="+mn-ea"/>
              <a:ea typeface="+mn-ea"/>
            </a:endParaRPr>
          </a:p>
          <a:p>
            <a:pPr marL="0" lvl="1" indent="0" algn="just">
              <a:lnSpc>
                <a:spcPct val="150000"/>
              </a:lnSpc>
            </a:pPr>
            <a:r>
              <a:rPr lang="zh-CN" altLang="zh-CN" sz="1600" kern="0" dirty="0">
                <a:solidFill>
                  <a:srgbClr val="000000"/>
                </a:solidFill>
                <a:highlight>
                  <a:srgbClr val="FFFF00"/>
                </a:highlight>
                <a:latin typeface="+mn-ea"/>
                <a:ea typeface="+mn-ea"/>
              </a:rPr>
              <a:t>解决方法</a:t>
            </a:r>
            <a:r>
              <a:rPr lang="zh-CN" altLang="zh-CN" sz="1600" kern="0" dirty="0">
                <a:solidFill>
                  <a:srgbClr val="000000"/>
                </a:solidFill>
                <a:latin typeface="+mn-ea"/>
                <a:ea typeface="+mn-ea"/>
              </a:rPr>
              <a:t>：请选择与选中的表格相对应的文件点击导入。</a:t>
            </a:r>
            <a:endParaRPr lang="zh-CN" altLang="zh-CN" sz="1600" kern="0" dirty="0">
              <a:solidFill>
                <a:srgbClr val="000000"/>
              </a:solidFill>
              <a:latin typeface="+mn-ea"/>
              <a:ea typeface="+mn-ea"/>
            </a:endParaRPr>
          </a:p>
          <a:p>
            <a:pPr marL="0" lvl="1" indent="0" algn="just">
              <a:lnSpc>
                <a:spcPct val="150000"/>
              </a:lnSpc>
            </a:pPr>
            <a:r>
              <a:rPr lang="en-US" altLang="zh-CN" b="1" dirty="0">
                <a:latin typeface="+mn-ea"/>
                <a:ea typeface="+mn-ea"/>
              </a:rPr>
              <a:t>3.</a:t>
            </a:r>
            <a:r>
              <a:rPr lang="zh-CN" altLang="zh-CN" b="1" dirty="0">
                <a:latin typeface="+mn-ea"/>
                <a:ea typeface="+mn-ea"/>
              </a:rPr>
              <a:t>“请在样表里添加数据！”</a:t>
            </a:r>
            <a:endParaRPr lang="en-US" altLang="zh-CN" b="1" dirty="0">
              <a:latin typeface="+mn-ea"/>
              <a:ea typeface="+mn-ea"/>
            </a:endParaRPr>
          </a:p>
          <a:p>
            <a:pPr marL="0" lvl="1" indent="0" algn="just">
              <a:lnSpc>
                <a:spcPct val="150000"/>
              </a:lnSpc>
            </a:pPr>
            <a:r>
              <a:rPr lang="zh-CN" altLang="zh-CN" sz="1600" kern="0" dirty="0">
                <a:solidFill>
                  <a:srgbClr val="000000"/>
                </a:solidFill>
                <a:highlight>
                  <a:srgbClr val="FFFF00"/>
                </a:highlight>
                <a:latin typeface="+mn-ea"/>
                <a:ea typeface="+mn-ea"/>
              </a:rPr>
              <a:t>出现原因</a:t>
            </a:r>
            <a:r>
              <a:rPr lang="zh-CN" altLang="zh-CN" sz="1600" kern="0" dirty="0">
                <a:solidFill>
                  <a:srgbClr val="000000"/>
                </a:solidFill>
                <a:latin typeface="+mn-ea"/>
                <a:ea typeface="+mn-ea"/>
              </a:rPr>
              <a:t>：用户使用自己建立的表格文件点击导入。</a:t>
            </a:r>
            <a:endParaRPr lang="en-US" altLang="zh-CN" sz="1600" kern="0" dirty="0">
              <a:solidFill>
                <a:srgbClr val="000000"/>
              </a:solidFill>
              <a:latin typeface="+mn-ea"/>
              <a:ea typeface="+mn-ea"/>
            </a:endParaRPr>
          </a:p>
          <a:p>
            <a:pPr marL="0" lvl="1" indent="0" algn="just">
              <a:lnSpc>
                <a:spcPct val="150000"/>
              </a:lnSpc>
            </a:pPr>
            <a:r>
              <a:rPr lang="zh-CN" altLang="zh-CN" sz="1600" kern="0" dirty="0">
                <a:solidFill>
                  <a:srgbClr val="000000"/>
                </a:solidFill>
                <a:highlight>
                  <a:srgbClr val="FFFF00"/>
                </a:highlight>
                <a:latin typeface="+mn-ea"/>
                <a:ea typeface="+mn-ea"/>
              </a:rPr>
              <a:t>解决方法</a:t>
            </a:r>
            <a:r>
              <a:rPr lang="zh-CN" altLang="zh-CN" sz="1600" kern="0" dirty="0">
                <a:solidFill>
                  <a:srgbClr val="000000"/>
                </a:solidFill>
                <a:latin typeface="+mn-ea"/>
                <a:ea typeface="+mn-ea"/>
              </a:rPr>
              <a:t>：请在省市管理员提供的原始样表内填写数据并导入。</a:t>
            </a:r>
            <a:endParaRPr lang="en-US" altLang="zh-CN" sz="1600" kern="0" dirty="0">
              <a:solidFill>
                <a:srgbClr val="000000"/>
              </a:solidFill>
              <a:latin typeface="+mn-ea"/>
              <a:ea typeface="+mn-ea"/>
            </a:endParaRPr>
          </a:p>
          <a:p>
            <a:pPr marL="0" lvl="1" indent="0" algn="just">
              <a:lnSpc>
                <a:spcPct val="150000"/>
              </a:lnSpc>
            </a:pPr>
            <a:r>
              <a:rPr lang="en-US" altLang="zh-CN" sz="1600" b="1" dirty="0">
                <a:latin typeface="+mn-ea"/>
                <a:ea typeface="+mn-ea"/>
              </a:rPr>
              <a:t>4.</a:t>
            </a:r>
            <a:r>
              <a:rPr lang="zh-CN" altLang="zh-CN" sz="1600" b="1" dirty="0">
                <a:latin typeface="+mn-ea"/>
                <a:ea typeface="+mn-ea"/>
              </a:rPr>
              <a:t>“</a:t>
            </a:r>
            <a:r>
              <a:rPr lang="en-US" altLang="zh-CN" sz="1600" b="1" dirty="0" err="1">
                <a:latin typeface="+mn-ea"/>
                <a:ea typeface="+mn-ea"/>
              </a:rPr>
              <a:t>xxxxxxxxxxxxxxxxxx</a:t>
            </a:r>
            <a:r>
              <a:rPr lang="zh-CN" altLang="zh-CN" sz="1600" b="1" dirty="0">
                <a:latin typeface="+mn-ea"/>
                <a:ea typeface="+mn-ea"/>
              </a:rPr>
              <a:t>（核心监测点代码及名称）写实超过字数上限！”</a:t>
            </a:r>
            <a:endParaRPr lang="en-US" altLang="zh-CN" sz="1600" b="1" dirty="0">
              <a:latin typeface="+mn-ea"/>
              <a:ea typeface="+mn-ea"/>
            </a:endParaRPr>
          </a:p>
          <a:p>
            <a:pPr marL="0" lvl="1" indent="0" algn="just">
              <a:lnSpc>
                <a:spcPct val="150000"/>
              </a:lnSpc>
            </a:pPr>
            <a:r>
              <a:rPr lang="zh-CN" altLang="zh-CN" sz="1600" kern="0" dirty="0">
                <a:solidFill>
                  <a:srgbClr val="000000"/>
                </a:solidFill>
                <a:effectLst/>
                <a:highlight>
                  <a:srgbClr val="FFFF00"/>
                </a:highlight>
                <a:latin typeface="+mn-ea"/>
                <a:ea typeface="+mn-ea"/>
                <a:cs typeface="仿宋" panose="02010609060101010101" pitchFamily="49" charset="-122"/>
              </a:rPr>
              <a:t>出现原因</a:t>
            </a:r>
            <a:r>
              <a:rPr lang="zh-CN" altLang="zh-CN" sz="1600" kern="0" dirty="0">
                <a:solidFill>
                  <a:srgbClr val="000000"/>
                </a:solidFill>
                <a:effectLst/>
                <a:latin typeface="+mn-ea"/>
                <a:ea typeface="+mn-ea"/>
                <a:cs typeface="仿宋" panose="02010609060101010101" pitchFamily="49" charset="-122"/>
              </a:rPr>
              <a:t>：</a:t>
            </a:r>
            <a:r>
              <a:rPr lang="zh-CN" altLang="zh-CN" sz="1600" dirty="0">
                <a:solidFill>
                  <a:srgbClr val="000000"/>
                </a:solidFill>
                <a:effectLst/>
                <a:ea typeface="仿宋" panose="02010609060101010101" pitchFamily="49" charset="-122"/>
                <a:cs typeface="仿宋" panose="02010609060101010101" pitchFamily="49" charset="-122"/>
              </a:rPr>
              <a:t>写实类文字超过表格里规定的字数上限。</a:t>
            </a:r>
            <a:endParaRPr lang="en-US" altLang="zh-CN" sz="1600" dirty="0">
              <a:solidFill>
                <a:srgbClr val="000000"/>
              </a:solidFill>
              <a:effectLst/>
              <a:ea typeface="仿宋" panose="02010609060101010101" pitchFamily="49" charset="-122"/>
              <a:cs typeface="仿宋" panose="02010609060101010101" pitchFamily="49" charset="-122"/>
            </a:endParaRPr>
          </a:p>
          <a:p>
            <a:pPr marL="0" lvl="1" indent="0" algn="just">
              <a:lnSpc>
                <a:spcPct val="150000"/>
              </a:lnSpc>
            </a:pPr>
            <a:r>
              <a:rPr lang="zh-CN" altLang="zh-CN" sz="1600" dirty="0">
                <a:solidFill>
                  <a:srgbClr val="000000"/>
                </a:solidFill>
                <a:effectLst/>
                <a:highlight>
                  <a:srgbClr val="FFFF00"/>
                </a:highlight>
                <a:latin typeface="+mn-ea"/>
                <a:ea typeface="+mn-ea"/>
                <a:cs typeface="仿宋" panose="02010609060101010101" pitchFamily="49" charset="-122"/>
              </a:rPr>
              <a:t>解决方法</a:t>
            </a:r>
            <a:r>
              <a:rPr lang="zh-CN" altLang="zh-CN" sz="1600" dirty="0">
                <a:solidFill>
                  <a:srgbClr val="000000"/>
                </a:solidFill>
                <a:effectLst/>
                <a:latin typeface="+mn-ea"/>
                <a:ea typeface="+mn-ea"/>
                <a:cs typeface="仿宋" panose="02010609060101010101" pitchFamily="49" charset="-122"/>
              </a:rPr>
              <a:t>：</a:t>
            </a:r>
            <a:r>
              <a:rPr lang="zh-CN" altLang="zh-CN" sz="1600" dirty="0">
                <a:solidFill>
                  <a:srgbClr val="000000"/>
                </a:solidFill>
                <a:effectLst/>
                <a:ea typeface="仿宋" panose="02010609060101010101" pitchFamily="49" charset="-122"/>
                <a:cs typeface="仿宋" panose="02010609060101010101" pitchFamily="49" charset="-122"/>
              </a:rPr>
              <a:t>请减少文字或其他字符数量，字数怎么计算，请查看下方“表格填报遇到的一些问题”第一小点。</a:t>
            </a:r>
            <a:endParaRPr lang="en-US" altLang="zh-CN" sz="1600" dirty="0">
              <a:solidFill>
                <a:srgbClr val="000000"/>
              </a:solidFill>
              <a:effectLst/>
              <a:ea typeface="仿宋" panose="02010609060101010101" pitchFamily="49" charset="-122"/>
              <a:cs typeface="仿宋" panose="02010609060101010101" pitchFamily="49" charset="-122"/>
            </a:endParaRPr>
          </a:p>
        </p:txBody>
      </p:sp>
    </p:spTree>
  </p:cSld>
  <p:clrMapOvr>
    <a:masterClrMapping/>
  </p:clrMapOvr>
  <p:transition spd="med">
    <p:fade/>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extBox 8"/>
          <p:cNvSpPr txBox="1">
            <a:spLocks noChangeArrowheads="1"/>
          </p:cNvSpPr>
          <p:nvPr/>
        </p:nvSpPr>
        <p:spPr bwMode="auto">
          <a:xfrm>
            <a:off x="825500" y="217488"/>
            <a:ext cx="6300788" cy="585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r>
              <a:rPr lang="zh-CN" altLang="en-US" sz="3200" dirty="0">
                <a:solidFill>
                  <a:srgbClr val="5F5E5C"/>
                </a:solidFill>
                <a:latin typeface="华康俪金黑W8(P)"/>
                <a:ea typeface="华康俪金黑W8(P)"/>
                <a:cs typeface="华康俪金黑W8(P)"/>
              </a:rPr>
              <a:t>数据填报注意事项</a:t>
            </a:r>
            <a:endParaRPr lang="zh-CN" altLang="zh-CN" sz="3200" dirty="0">
              <a:solidFill>
                <a:srgbClr val="5F5E5C"/>
              </a:solidFill>
              <a:latin typeface="华康俪金黑W8(P)"/>
              <a:ea typeface="华康俪金黑W8(P)"/>
              <a:cs typeface="华康俪金黑W8(P)"/>
            </a:endParaRPr>
          </a:p>
        </p:txBody>
      </p:sp>
      <p:sp>
        <p:nvSpPr>
          <p:cNvPr id="5" name="矩形 3"/>
          <p:cNvSpPr>
            <a:spLocks noChangeArrowheads="1"/>
          </p:cNvSpPr>
          <p:nvPr/>
        </p:nvSpPr>
        <p:spPr bwMode="auto">
          <a:xfrm>
            <a:off x="682388" y="912728"/>
            <a:ext cx="11025703" cy="54054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342900" indent="-342900">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lvl="1" indent="0" algn="just">
              <a:lnSpc>
                <a:spcPct val="150000"/>
              </a:lnSpc>
            </a:pPr>
            <a:r>
              <a:rPr lang="en-US" altLang="zh-CN" b="1" dirty="0">
                <a:latin typeface="+mn-ea"/>
                <a:ea typeface="+mn-ea"/>
              </a:rPr>
              <a:t>5.</a:t>
            </a:r>
            <a:r>
              <a:rPr lang="zh-CN" altLang="zh-CN" b="1" dirty="0">
                <a:latin typeface="+mn-ea"/>
                <a:ea typeface="+mn-ea"/>
              </a:rPr>
              <a:t>“</a:t>
            </a:r>
            <a:r>
              <a:rPr lang="en-US" altLang="zh-CN" b="1" dirty="0">
                <a:latin typeface="+mn-ea"/>
                <a:ea typeface="+mn-ea"/>
              </a:rPr>
              <a:t>D100103</a:t>
            </a:r>
            <a:r>
              <a:rPr lang="zh-CN" altLang="zh-CN" b="1" dirty="0">
                <a:latin typeface="+mn-ea"/>
                <a:ea typeface="+mn-ea"/>
              </a:rPr>
              <a:t>表格错误，最多只能输入</a:t>
            </a:r>
            <a:r>
              <a:rPr lang="en-US" altLang="zh-CN" b="1" dirty="0">
                <a:latin typeface="+mn-ea"/>
                <a:ea typeface="+mn-ea"/>
              </a:rPr>
              <a:t>5</a:t>
            </a:r>
            <a:r>
              <a:rPr lang="zh-CN" altLang="zh-CN" b="1" dirty="0">
                <a:latin typeface="+mn-ea"/>
                <a:ea typeface="+mn-ea"/>
              </a:rPr>
              <a:t>行数据，请选择输入正确数据行！”</a:t>
            </a:r>
            <a:r>
              <a:rPr lang="zh-CN" altLang="en-US" b="1" dirty="0">
                <a:latin typeface="+mn-ea"/>
                <a:ea typeface="+mn-ea"/>
              </a:rPr>
              <a:t>（例）</a:t>
            </a:r>
            <a:endParaRPr lang="en-US" altLang="zh-CN" b="1" dirty="0">
              <a:latin typeface="+mn-ea"/>
              <a:ea typeface="+mn-ea"/>
            </a:endParaRPr>
          </a:p>
          <a:p>
            <a:pPr marL="0" lvl="1" indent="0" algn="just">
              <a:lnSpc>
                <a:spcPct val="150000"/>
              </a:lnSpc>
            </a:pPr>
            <a:r>
              <a:rPr lang="zh-CN" altLang="zh-CN" sz="1600" dirty="0">
                <a:solidFill>
                  <a:srgbClr val="000000"/>
                </a:solidFill>
                <a:highlight>
                  <a:srgbClr val="FFFF00"/>
                </a:highlight>
                <a:latin typeface="+mn-ea"/>
                <a:ea typeface="+mn-ea"/>
              </a:rPr>
              <a:t>出现原因</a:t>
            </a:r>
            <a:r>
              <a:rPr lang="zh-CN" altLang="zh-CN" sz="1600" dirty="0">
                <a:solidFill>
                  <a:srgbClr val="000000"/>
                </a:solidFill>
                <a:latin typeface="+mn-ea"/>
                <a:ea typeface="+mn-ea"/>
              </a:rPr>
              <a:t>：</a:t>
            </a:r>
            <a:r>
              <a:rPr lang="zh-CN" altLang="zh-CN" sz="1600" dirty="0">
                <a:solidFill>
                  <a:srgbClr val="000000"/>
                </a:solidFill>
                <a:effectLst/>
                <a:ea typeface="仿宋" panose="02010609060101010101" pitchFamily="49" charset="-122"/>
                <a:cs typeface="仿宋" panose="02010609060101010101" pitchFamily="49" charset="-122"/>
              </a:rPr>
              <a:t>此类提示是部分表格需要按照年度或学年度填写，表格已经设定了所有的年度或学年度，可能下方有空格行或有用户填入多余的数据。</a:t>
            </a:r>
            <a:endParaRPr lang="en-US" altLang="zh-CN" sz="1600" dirty="0">
              <a:solidFill>
                <a:srgbClr val="000000"/>
              </a:solidFill>
              <a:effectLst/>
              <a:ea typeface="仿宋" panose="02010609060101010101" pitchFamily="49" charset="-122"/>
              <a:cs typeface="仿宋" panose="02010609060101010101" pitchFamily="49" charset="-122"/>
            </a:endParaRPr>
          </a:p>
          <a:p>
            <a:pPr marL="0" lvl="1" indent="0" algn="just">
              <a:lnSpc>
                <a:spcPct val="150000"/>
              </a:lnSpc>
            </a:pPr>
            <a:r>
              <a:rPr lang="zh-CN" altLang="zh-CN" sz="1600" dirty="0">
                <a:solidFill>
                  <a:srgbClr val="000000"/>
                </a:solidFill>
                <a:highlight>
                  <a:srgbClr val="FFFF00"/>
                </a:highlight>
                <a:latin typeface="+mn-ea"/>
                <a:ea typeface="+mn-ea"/>
              </a:rPr>
              <a:t>解决方法</a:t>
            </a:r>
            <a:r>
              <a:rPr lang="zh-CN" altLang="zh-CN" sz="1600" dirty="0">
                <a:solidFill>
                  <a:srgbClr val="000000"/>
                </a:solidFill>
                <a:latin typeface="+mn-ea"/>
                <a:ea typeface="+mn-ea"/>
              </a:rPr>
              <a:t>：</a:t>
            </a:r>
            <a:r>
              <a:rPr lang="zh-CN" altLang="zh-CN" sz="1600" dirty="0">
                <a:solidFill>
                  <a:srgbClr val="000000"/>
                </a:solidFill>
                <a:effectLst/>
                <a:ea typeface="仿宋" panose="02010609060101010101" pitchFamily="49" charset="-122"/>
                <a:cs typeface="仿宋" panose="02010609060101010101" pitchFamily="49" charset="-122"/>
              </a:rPr>
              <a:t>请删除表格设定的年度或学年度外用户填报的数据行，如没有发现多余的数据行，请尝试选中下方空白区域多行进行删除，可以多删除一些，再尝试导入，如还提示该问题请联系平台技术人员处理。</a:t>
            </a:r>
            <a:endParaRPr lang="en-US" altLang="zh-CN" sz="1600" dirty="0">
              <a:solidFill>
                <a:srgbClr val="000000"/>
              </a:solidFill>
              <a:effectLst/>
              <a:ea typeface="仿宋" panose="02010609060101010101" pitchFamily="49" charset="-122"/>
              <a:cs typeface="仿宋" panose="02010609060101010101" pitchFamily="49" charset="-122"/>
            </a:endParaRPr>
          </a:p>
          <a:p>
            <a:pPr marL="0" lvl="1" indent="0" algn="just">
              <a:lnSpc>
                <a:spcPct val="150000"/>
              </a:lnSpc>
            </a:pPr>
            <a:r>
              <a:rPr lang="en-US" altLang="zh-CN" b="1" dirty="0">
                <a:latin typeface="+mn-ea"/>
                <a:ea typeface="+mn-ea"/>
              </a:rPr>
              <a:t>6.</a:t>
            </a:r>
            <a:r>
              <a:rPr lang="zh-CN" altLang="zh-CN" b="1" dirty="0">
                <a:latin typeface="+mn-ea"/>
                <a:ea typeface="+mn-ea"/>
              </a:rPr>
              <a:t>“</a:t>
            </a:r>
            <a:r>
              <a:rPr lang="en-US" altLang="zh-CN" b="1" dirty="0">
                <a:latin typeface="+mn-ea"/>
                <a:ea typeface="+mn-ea"/>
              </a:rPr>
              <a:t>X030203</a:t>
            </a:r>
            <a:r>
              <a:rPr lang="zh-CN" altLang="zh-CN" b="1" dirty="0">
                <a:latin typeface="+mn-ea"/>
                <a:ea typeface="+mn-ea"/>
              </a:rPr>
              <a:t>表格错误，每项学科方向最多只能输入</a:t>
            </a:r>
            <a:r>
              <a:rPr lang="en-US" altLang="zh-CN" b="1" dirty="0">
                <a:latin typeface="+mn-ea"/>
                <a:ea typeface="+mn-ea"/>
              </a:rPr>
              <a:t>5</a:t>
            </a:r>
            <a:r>
              <a:rPr lang="zh-CN" altLang="zh-CN" b="1" dirty="0">
                <a:latin typeface="+mn-ea"/>
                <a:ea typeface="+mn-ea"/>
              </a:rPr>
              <a:t>项‘中青年学术骨干’数据！”和“</a:t>
            </a:r>
            <a:r>
              <a:rPr lang="en-US" altLang="zh-CN" b="1" dirty="0">
                <a:latin typeface="+mn-ea"/>
                <a:ea typeface="+mn-ea"/>
              </a:rPr>
              <a:t>X030203</a:t>
            </a:r>
            <a:r>
              <a:rPr lang="zh-CN" altLang="zh-CN" b="1" dirty="0">
                <a:latin typeface="+mn-ea"/>
                <a:ea typeface="+mn-ea"/>
              </a:rPr>
              <a:t>表格错误，每项学科方向最多只能输入</a:t>
            </a:r>
            <a:r>
              <a:rPr lang="en-US" altLang="zh-CN" b="1" dirty="0">
                <a:latin typeface="+mn-ea"/>
                <a:ea typeface="+mn-ea"/>
              </a:rPr>
              <a:t>1</a:t>
            </a:r>
            <a:r>
              <a:rPr lang="zh-CN" altLang="zh-CN" b="1" dirty="0">
                <a:latin typeface="+mn-ea"/>
                <a:ea typeface="+mn-ea"/>
              </a:rPr>
              <a:t>项‘学科带头人’数据！”</a:t>
            </a:r>
            <a:endParaRPr lang="en-US" altLang="zh-CN" b="1" dirty="0">
              <a:latin typeface="+mn-ea"/>
              <a:ea typeface="+mn-ea"/>
            </a:endParaRPr>
          </a:p>
          <a:p>
            <a:pPr marL="0" lvl="1" indent="0" algn="just">
              <a:lnSpc>
                <a:spcPct val="150000"/>
              </a:lnSpc>
            </a:pPr>
            <a:r>
              <a:rPr lang="zh-CN" altLang="zh-CN" sz="1600" dirty="0">
                <a:solidFill>
                  <a:srgbClr val="000000"/>
                </a:solidFill>
                <a:highlight>
                  <a:srgbClr val="FFFF00"/>
                </a:highlight>
                <a:ea typeface="仿宋" panose="02010609060101010101" pitchFamily="49" charset="-122"/>
              </a:rPr>
              <a:t>出现原因</a:t>
            </a:r>
            <a:r>
              <a:rPr lang="zh-CN" altLang="zh-CN" sz="1600" dirty="0">
                <a:solidFill>
                  <a:srgbClr val="000000"/>
                </a:solidFill>
                <a:ea typeface="仿宋" panose="02010609060101010101" pitchFamily="49" charset="-122"/>
              </a:rPr>
              <a:t>：</a:t>
            </a:r>
            <a:r>
              <a:rPr lang="en-US" altLang="zh-CN" sz="1600" dirty="0">
                <a:solidFill>
                  <a:srgbClr val="000000"/>
                </a:solidFill>
                <a:ea typeface="仿宋" panose="02010609060101010101" pitchFamily="49" charset="-122"/>
              </a:rPr>
              <a:t>X030203</a:t>
            </a:r>
            <a:r>
              <a:rPr lang="zh-CN" altLang="zh-CN" sz="1600" dirty="0">
                <a:solidFill>
                  <a:srgbClr val="000000"/>
                </a:solidFill>
                <a:ea typeface="仿宋" panose="02010609060101010101" pitchFamily="49" charset="-122"/>
              </a:rPr>
              <a:t>本学科主要方向、学科带头人及中青年学术骨干清单对填报数据有要求：学科带头人填</a:t>
            </a:r>
            <a:r>
              <a:rPr lang="en-US" altLang="zh-CN" sz="1600" dirty="0">
                <a:solidFill>
                  <a:srgbClr val="000000"/>
                </a:solidFill>
                <a:ea typeface="仿宋" panose="02010609060101010101" pitchFamily="49" charset="-122"/>
              </a:rPr>
              <a:t>1</a:t>
            </a:r>
            <a:r>
              <a:rPr lang="zh-CN" altLang="zh-CN" sz="1600" dirty="0">
                <a:solidFill>
                  <a:srgbClr val="000000"/>
                </a:solidFill>
                <a:ea typeface="仿宋" panose="02010609060101010101" pitchFamily="49" charset="-122"/>
              </a:rPr>
              <a:t>人，中青年学术骨干填写</a:t>
            </a:r>
            <a:r>
              <a:rPr lang="en-US" altLang="zh-CN" sz="1600" dirty="0">
                <a:solidFill>
                  <a:srgbClr val="000000"/>
                </a:solidFill>
                <a:ea typeface="仿宋" panose="02010609060101010101" pitchFamily="49" charset="-122"/>
              </a:rPr>
              <a:t>5</a:t>
            </a:r>
            <a:r>
              <a:rPr lang="zh-CN" altLang="zh-CN" sz="1600" dirty="0">
                <a:solidFill>
                  <a:srgbClr val="000000"/>
                </a:solidFill>
                <a:ea typeface="仿宋" panose="02010609060101010101" pitchFamily="49" charset="-122"/>
              </a:rPr>
              <a:t>人以内。平台根据学科方向统计表格内数据判定人数是否超过上限。</a:t>
            </a:r>
            <a:endParaRPr lang="en-US" altLang="zh-CN" sz="1600" dirty="0">
              <a:solidFill>
                <a:srgbClr val="000000"/>
              </a:solidFill>
              <a:ea typeface="仿宋" panose="02010609060101010101" pitchFamily="49" charset="-122"/>
            </a:endParaRPr>
          </a:p>
          <a:p>
            <a:pPr marL="0" lvl="1" indent="0" algn="just">
              <a:lnSpc>
                <a:spcPct val="150000"/>
              </a:lnSpc>
            </a:pPr>
            <a:r>
              <a:rPr lang="zh-CN" altLang="zh-CN" sz="1600" dirty="0">
                <a:solidFill>
                  <a:srgbClr val="000000"/>
                </a:solidFill>
                <a:effectLst/>
                <a:highlight>
                  <a:srgbClr val="FFFF00"/>
                </a:highlight>
                <a:latin typeface="+mn-ea"/>
                <a:ea typeface="+mn-ea"/>
                <a:cs typeface="仿宋" panose="02010609060101010101" pitchFamily="49" charset="-122"/>
              </a:rPr>
              <a:t>解决方法</a:t>
            </a:r>
            <a:r>
              <a:rPr lang="zh-CN" altLang="zh-CN" sz="1600" dirty="0">
                <a:solidFill>
                  <a:srgbClr val="000000"/>
                </a:solidFill>
                <a:effectLst/>
                <a:latin typeface="+mn-ea"/>
                <a:ea typeface="+mn-ea"/>
                <a:cs typeface="仿宋" panose="02010609060101010101" pitchFamily="49" charset="-122"/>
              </a:rPr>
              <a:t>：</a:t>
            </a:r>
            <a:r>
              <a:rPr lang="zh-CN" altLang="zh-CN" sz="1600" dirty="0">
                <a:solidFill>
                  <a:srgbClr val="000000"/>
                </a:solidFill>
                <a:effectLst/>
                <a:ea typeface="仿宋" panose="02010609060101010101" pitchFamily="49" charset="-122"/>
                <a:cs typeface="仿宋" panose="02010609060101010101" pitchFamily="49" charset="-122"/>
              </a:rPr>
              <a:t>请按提示信息找到超过上限的学科方向，并减少相关数据行。</a:t>
            </a:r>
            <a:endParaRPr lang="en-US" altLang="zh-CN" sz="1600" dirty="0">
              <a:solidFill>
                <a:srgbClr val="000000"/>
              </a:solidFill>
              <a:effectLst/>
              <a:ea typeface="仿宋" panose="02010609060101010101" pitchFamily="49" charset="-122"/>
              <a:cs typeface="仿宋" panose="02010609060101010101" pitchFamily="49" charset="-122"/>
            </a:endParaRPr>
          </a:p>
          <a:p>
            <a:pPr marL="0" lvl="1" indent="0" algn="just">
              <a:lnSpc>
                <a:spcPct val="150000"/>
              </a:lnSpc>
            </a:pPr>
            <a:r>
              <a:rPr lang="en-US" altLang="zh-CN" b="1" dirty="0">
                <a:latin typeface="+mn-ea"/>
                <a:ea typeface="+mn-ea"/>
              </a:rPr>
              <a:t>7.</a:t>
            </a:r>
            <a:r>
              <a:rPr lang="zh-CN" altLang="zh-CN" b="1" dirty="0">
                <a:latin typeface="+mn-ea"/>
                <a:ea typeface="+mn-ea"/>
              </a:rPr>
              <a:t> “</a:t>
            </a:r>
            <a:r>
              <a:rPr lang="en-US" altLang="zh-CN" b="1" dirty="0">
                <a:latin typeface="+mn-ea"/>
                <a:ea typeface="+mn-ea"/>
              </a:rPr>
              <a:t>D030102</a:t>
            </a:r>
            <a:r>
              <a:rPr lang="zh-CN" altLang="zh-CN" b="1" dirty="0">
                <a:latin typeface="+mn-ea"/>
                <a:ea typeface="+mn-ea"/>
              </a:rPr>
              <a:t>表格中第</a:t>
            </a:r>
            <a:r>
              <a:rPr lang="en-US" altLang="zh-CN" b="1" dirty="0">
                <a:latin typeface="+mn-ea"/>
                <a:ea typeface="+mn-ea"/>
              </a:rPr>
              <a:t>3</a:t>
            </a:r>
            <a:r>
              <a:rPr lang="zh-CN" altLang="zh-CN" b="1" dirty="0">
                <a:latin typeface="+mn-ea"/>
                <a:ea typeface="+mn-ea"/>
              </a:rPr>
              <a:t>行的第</a:t>
            </a:r>
            <a:r>
              <a:rPr lang="en-US" altLang="zh-CN" b="1" dirty="0">
                <a:latin typeface="+mn-ea"/>
                <a:ea typeface="+mn-ea"/>
              </a:rPr>
              <a:t>C</a:t>
            </a:r>
            <a:r>
              <a:rPr lang="zh-CN" altLang="zh-CN" b="1" dirty="0">
                <a:latin typeface="+mn-ea"/>
                <a:ea typeface="+mn-ea"/>
              </a:rPr>
              <a:t>列数据错误，输入的值不在下拉框范围内！”</a:t>
            </a:r>
            <a:endParaRPr lang="en-US" altLang="zh-CN" b="1" dirty="0">
              <a:latin typeface="+mn-ea"/>
              <a:ea typeface="+mn-ea"/>
            </a:endParaRPr>
          </a:p>
          <a:p>
            <a:pPr marL="0" lvl="1" indent="0" algn="just">
              <a:lnSpc>
                <a:spcPct val="150000"/>
              </a:lnSpc>
            </a:pPr>
            <a:r>
              <a:rPr lang="zh-CN" altLang="zh-CN" sz="1600" dirty="0">
                <a:solidFill>
                  <a:srgbClr val="000000"/>
                </a:solidFill>
                <a:highlight>
                  <a:srgbClr val="FFFF00"/>
                </a:highlight>
                <a:ea typeface="仿宋" panose="02010609060101010101" pitchFamily="49" charset="-122"/>
              </a:rPr>
              <a:t>出现原因</a:t>
            </a:r>
            <a:r>
              <a:rPr lang="zh-CN" altLang="zh-CN" sz="1600" dirty="0">
                <a:solidFill>
                  <a:srgbClr val="000000"/>
                </a:solidFill>
                <a:ea typeface="仿宋" panose="02010609060101010101" pitchFamily="49" charset="-122"/>
              </a:rPr>
              <a:t>：用户复制粘贴的数据或在表格里去掉下拉框格式后手动填入的数据，与原始样表设定的下拉框格式内的下拉值不相同导致。</a:t>
            </a:r>
            <a:endParaRPr lang="zh-CN" altLang="zh-CN" sz="1600" dirty="0">
              <a:solidFill>
                <a:srgbClr val="000000"/>
              </a:solidFill>
              <a:ea typeface="仿宋" panose="02010609060101010101" pitchFamily="49" charset="-122"/>
            </a:endParaRPr>
          </a:p>
          <a:p>
            <a:pPr marL="0" lvl="1" indent="0" algn="just">
              <a:lnSpc>
                <a:spcPct val="150000"/>
              </a:lnSpc>
            </a:pPr>
            <a:r>
              <a:rPr lang="zh-CN" altLang="zh-CN" sz="1600" dirty="0">
                <a:solidFill>
                  <a:srgbClr val="000000"/>
                </a:solidFill>
                <a:highlight>
                  <a:srgbClr val="FFFF00"/>
                </a:highlight>
                <a:ea typeface="仿宋" panose="02010609060101010101" pitchFamily="49" charset="-122"/>
              </a:rPr>
              <a:t>解决方法</a:t>
            </a:r>
            <a:r>
              <a:rPr lang="zh-CN" altLang="zh-CN" sz="1600" dirty="0">
                <a:solidFill>
                  <a:srgbClr val="000000"/>
                </a:solidFill>
                <a:ea typeface="仿宋" panose="02010609060101010101" pitchFamily="49" charset="-122"/>
              </a:rPr>
              <a:t>：请按表格设定的格式在下拉框内选择内容填写。 </a:t>
            </a:r>
            <a:endParaRPr lang="en-US" altLang="zh-CN" sz="1600" dirty="0">
              <a:solidFill>
                <a:srgbClr val="000000"/>
              </a:solidFill>
              <a:ea typeface="仿宋" panose="02010609060101010101" pitchFamily="49" charset="-122"/>
            </a:endParaRPr>
          </a:p>
        </p:txBody>
      </p:sp>
    </p:spTree>
  </p:cSld>
  <p:clrMapOvr>
    <a:masterClrMapping/>
  </p:clrMapOvr>
  <p:transition spd="med">
    <p:fade/>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extBox 8"/>
          <p:cNvSpPr txBox="1">
            <a:spLocks noChangeArrowheads="1"/>
          </p:cNvSpPr>
          <p:nvPr/>
        </p:nvSpPr>
        <p:spPr bwMode="auto">
          <a:xfrm>
            <a:off x="825500" y="217488"/>
            <a:ext cx="6300788" cy="585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r>
              <a:rPr lang="zh-CN" altLang="en-US" sz="3200" dirty="0">
                <a:solidFill>
                  <a:srgbClr val="5F5E5C"/>
                </a:solidFill>
                <a:latin typeface="华康俪金黑W8(P)"/>
                <a:ea typeface="华康俪金黑W8(P)"/>
                <a:cs typeface="华康俪金黑W8(P)"/>
              </a:rPr>
              <a:t>数据填报注意事项</a:t>
            </a:r>
            <a:endParaRPr lang="zh-CN" altLang="zh-CN" sz="3200" dirty="0">
              <a:solidFill>
                <a:srgbClr val="5F5E5C"/>
              </a:solidFill>
              <a:latin typeface="华康俪金黑W8(P)"/>
              <a:ea typeface="华康俪金黑W8(P)"/>
              <a:cs typeface="华康俪金黑W8(P)"/>
            </a:endParaRPr>
          </a:p>
        </p:txBody>
      </p:sp>
      <p:sp>
        <p:nvSpPr>
          <p:cNvPr id="5" name="矩形 3"/>
          <p:cNvSpPr>
            <a:spLocks noChangeArrowheads="1"/>
          </p:cNvSpPr>
          <p:nvPr/>
        </p:nvSpPr>
        <p:spPr bwMode="auto">
          <a:xfrm>
            <a:off x="682388" y="912728"/>
            <a:ext cx="11025703" cy="57747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342900" indent="-342900">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lvl="0" indent="0" algn="just">
              <a:lnSpc>
                <a:spcPct val="150000"/>
              </a:lnSpc>
            </a:pPr>
            <a:r>
              <a:rPr lang="en-US" altLang="zh-CN" b="1" dirty="0">
                <a:latin typeface="+mn-ea"/>
                <a:ea typeface="+mn-ea"/>
              </a:rPr>
              <a:t>8.</a:t>
            </a:r>
            <a:r>
              <a:rPr lang="zh-CN" altLang="zh-CN" b="1" dirty="0">
                <a:latin typeface="+mn-ea"/>
                <a:ea typeface="+mn-ea"/>
              </a:rPr>
              <a:t> “</a:t>
            </a:r>
            <a:r>
              <a:rPr lang="en-US" altLang="zh-CN" b="1" dirty="0">
                <a:latin typeface="+mn-ea"/>
                <a:ea typeface="+mn-ea"/>
              </a:rPr>
              <a:t>D100201</a:t>
            </a:r>
            <a:r>
              <a:rPr lang="zh-CN" altLang="zh-CN" b="1" dirty="0">
                <a:latin typeface="+mn-ea"/>
                <a:ea typeface="+mn-ea"/>
              </a:rPr>
              <a:t>表格中第</a:t>
            </a:r>
            <a:r>
              <a:rPr lang="en-US" altLang="zh-CN" b="1" dirty="0">
                <a:latin typeface="+mn-ea"/>
                <a:ea typeface="+mn-ea"/>
              </a:rPr>
              <a:t>3</a:t>
            </a:r>
            <a:r>
              <a:rPr lang="zh-CN" altLang="zh-CN" b="1" dirty="0">
                <a:latin typeface="+mn-ea"/>
                <a:ea typeface="+mn-ea"/>
              </a:rPr>
              <a:t>行的第</a:t>
            </a:r>
            <a:r>
              <a:rPr lang="en-US" altLang="zh-CN" b="1" dirty="0">
                <a:latin typeface="+mn-ea"/>
                <a:ea typeface="+mn-ea"/>
              </a:rPr>
              <a:t>D</a:t>
            </a:r>
            <a:r>
              <a:rPr lang="zh-CN" altLang="zh-CN" b="1" dirty="0">
                <a:latin typeface="+mn-ea"/>
                <a:ea typeface="+mn-ea"/>
              </a:rPr>
              <a:t>列数据错误，输入的文字超过限定的</a:t>
            </a:r>
            <a:r>
              <a:rPr lang="en-US" altLang="zh-CN" b="1" dirty="0">
                <a:latin typeface="+mn-ea"/>
                <a:ea typeface="+mn-ea"/>
              </a:rPr>
              <a:t>60</a:t>
            </a:r>
            <a:r>
              <a:rPr lang="zh-CN" altLang="zh-CN" b="1" dirty="0">
                <a:latin typeface="+mn-ea"/>
                <a:ea typeface="+mn-ea"/>
              </a:rPr>
              <a:t>字符数！”</a:t>
            </a:r>
            <a:endParaRPr lang="zh-CN" altLang="zh-CN" b="1" dirty="0">
              <a:latin typeface="+mn-ea"/>
              <a:ea typeface="+mn-ea"/>
            </a:endParaRPr>
          </a:p>
          <a:p>
            <a:pPr marL="0" lvl="1" indent="0" algn="just">
              <a:lnSpc>
                <a:spcPct val="150000"/>
              </a:lnSpc>
            </a:pPr>
            <a:r>
              <a:rPr lang="zh-CN" altLang="zh-CN" sz="1600" dirty="0">
                <a:solidFill>
                  <a:srgbClr val="000000"/>
                </a:solidFill>
                <a:highlight>
                  <a:srgbClr val="FFFF00"/>
                </a:highlight>
                <a:ea typeface="仿宋" panose="02010609060101010101" pitchFamily="49" charset="-122"/>
              </a:rPr>
              <a:t>出现原因</a:t>
            </a:r>
            <a:r>
              <a:rPr lang="zh-CN" altLang="zh-CN" sz="1600" dirty="0">
                <a:solidFill>
                  <a:srgbClr val="000000"/>
                </a:solidFill>
                <a:ea typeface="仿宋" panose="02010609060101010101" pitchFamily="49" charset="-122"/>
              </a:rPr>
              <a:t>：部分清单表里有些列有字数要求，文字、标点符号、空格等所有字符数超过了</a:t>
            </a:r>
            <a:r>
              <a:rPr lang="en-US" altLang="zh-CN" sz="1600" dirty="0">
                <a:solidFill>
                  <a:srgbClr val="000000"/>
                </a:solidFill>
                <a:ea typeface="仿宋" panose="02010609060101010101" pitchFamily="49" charset="-122"/>
              </a:rPr>
              <a:t>60</a:t>
            </a:r>
            <a:r>
              <a:rPr lang="zh-CN" altLang="zh-CN" sz="1600" dirty="0">
                <a:solidFill>
                  <a:srgbClr val="000000"/>
                </a:solidFill>
                <a:ea typeface="仿宋" panose="02010609060101010101" pitchFamily="49" charset="-122"/>
              </a:rPr>
              <a:t>个字符数的上限，具体计算方法请参阅写实类字数计算方法。</a:t>
            </a:r>
            <a:endParaRPr lang="en-US" altLang="zh-CN" sz="1600" dirty="0">
              <a:solidFill>
                <a:srgbClr val="000000"/>
              </a:solidFill>
              <a:ea typeface="仿宋" panose="02010609060101010101" pitchFamily="49" charset="-122"/>
            </a:endParaRPr>
          </a:p>
          <a:p>
            <a:pPr marL="0" lvl="1" indent="0" algn="just">
              <a:lnSpc>
                <a:spcPct val="150000"/>
              </a:lnSpc>
            </a:pPr>
            <a:r>
              <a:rPr lang="zh-CN" altLang="zh-CN" sz="1600" dirty="0">
                <a:solidFill>
                  <a:srgbClr val="000000"/>
                </a:solidFill>
                <a:highlight>
                  <a:srgbClr val="FFFF00"/>
                </a:highlight>
                <a:ea typeface="仿宋" panose="02010609060101010101" pitchFamily="49" charset="-122"/>
              </a:rPr>
              <a:t>解决方法</a:t>
            </a:r>
            <a:r>
              <a:rPr lang="zh-CN" altLang="zh-CN" sz="1600" dirty="0">
                <a:solidFill>
                  <a:srgbClr val="000000"/>
                </a:solidFill>
                <a:ea typeface="仿宋" panose="02010609060101010101" pitchFamily="49" charset="-122"/>
              </a:rPr>
              <a:t>：请减少字符数，按指标体系要求的规定字符数内填写。</a:t>
            </a:r>
            <a:endParaRPr lang="zh-CN" altLang="zh-CN" sz="1600" dirty="0">
              <a:solidFill>
                <a:srgbClr val="000000"/>
              </a:solidFill>
              <a:ea typeface="仿宋" panose="02010609060101010101" pitchFamily="49" charset="-122"/>
            </a:endParaRPr>
          </a:p>
          <a:p>
            <a:pPr marL="0" indent="0" algn="just">
              <a:lnSpc>
                <a:spcPct val="150000"/>
              </a:lnSpc>
            </a:pPr>
            <a:r>
              <a:rPr lang="en-US" altLang="zh-CN" b="1" dirty="0">
                <a:latin typeface="+mn-ea"/>
                <a:ea typeface="+mn-ea"/>
              </a:rPr>
              <a:t>9.</a:t>
            </a:r>
            <a:r>
              <a:rPr lang="zh-CN" altLang="zh-CN" b="1" dirty="0">
                <a:latin typeface="+mn-ea"/>
                <a:ea typeface="+mn-ea"/>
              </a:rPr>
              <a:t>“</a:t>
            </a:r>
            <a:r>
              <a:rPr lang="en-US" altLang="zh-CN" b="1" dirty="0">
                <a:latin typeface="+mn-ea"/>
                <a:ea typeface="+mn-ea"/>
              </a:rPr>
              <a:t>D100201</a:t>
            </a:r>
            <a:r>
              <a:rPr lang="zh-CN" altLang="zh-CN" b="1" dirty="0">
                <a:latin typeface="+mn-ea"/>
                <a:ea typeface="+mn-ea"/>
              </a:rPr>
              <a:t>表格中第</a:t>
            </a:r>
            <a:r>
              <a:rPr lang="en-US" altLang="zh-CN" b="1" dirty="0">
                <a:latin typeface="+mn-ea"/>
                <a:ea typeface="+mn-ea"/>
              </a:rPr>
              <a:t>3</a:t>
            </a:r>
            <a:r>
              <a:rPr lang="zh-CN" altLang="zh-CN" b="1" dirty="0">
                <a:latin typeface="+mn-ea"/>
                <a:ea typeface="+mn-ea"/>
              </a:rPr>
              <a:t>行的第</a:t>
            </a:r>
            <a:r>
              <a:rPr lang="en-US" altLang="zh-CN" b="1" dirty="0">
                <a:latin typeface="+mn-ea"/>
                <a:ea typeface="+mn-ea"/>
              </a:rPr>
              <a:t>G</a:t>
            </a:r>
            <a:r>
              <a:rPr lang="zh-CN" altLang="zh-CN" b="1" dirty="0">
                <a:latin typeface="+mn-ea"/>
                <a:ea typeface="+mn-ea"/>
              </a:rPr>
              <a:t>列数据错误，请输入正确的数字！”</a:t>
            </a:r>
            <a:endParaRPr lang="en-US" altLang="zh-CN" b="1" dirty="0">
              <a:latin typeface="+mn-ea"/>
              <a:ea typeface="+mn-ea"/>
            </a:endParaRPr>
          </a:p>
          <a:p>
            <a:pPr marL="0" lvl="1" indent="0" algn="just">
              <a:lnSpc>
                <a:spcPct val="150000"/>
              </a:lnSpc>
            </a:pPr>
            <a:r>
              <a:rPr lang="zh-CN" altLang="zh-CN" sz="1600" dirty="0">
                <a:solidFill>
                  <a:srgbClr val="000000"/>
                </a:solidFill>
                <a:highlight>
                  <a:srgbClr val="FFFF00"/>
                </a:highlight>
                <a:ea typeface="仿宋" panose="02010609060101010101" pitchFamily="49" charset="-122"/>
              </a:rPr>
              <a:t>出现原因</a:t>
            </a:r>
            <a:r>
              <a:rPr lang="zh-CN" altLang="zh-CN" sz="1600" dirty="0">
                <a:solidFill>
                  <a:srgbClr val="000000"/>
                </a:solidFill>
                <a:ea typeface="仿宋" panose="02010609060101010101" pitchFamily="49" charset="-122"/>
              </a:rPr>
              <a:t>：表格对金额、年龄、人数、人次数、课程数、论文数等数量统计要求填写纯数字，无其他文字或符号。</a:t>
            </a:r>
            <a:endParaRPr lang="en-US" altLang="zh-CN" sz="1600" dirty="0">
              <a:solidFill>
                <a:srgbClr val="000000"/>
              </a:solidFill>
              <a:ea typeface="仿宋" panose="02010609060101010101" pitchFamily="49" charset="-122"/>
            </a:endParaRPr>
          </a:p>
          <a:p>
            <a:pPr marL="0" lvl="1" indent="0" algn="just">
              <a:lnSpc>
                <a:spcPct val="150000"/>
              </a:lnSpc>
            </a:pPr>
            <a:r>
              <a:rPr lang="zh-CN" altLang="zh-CN" sz="1600" dirty="0">
                <a:solidFill>
                  <a:srgbClr val="000000"/>
                </a:solidFill>
                <a:highlight>
                  <a:srgbClr val="FFFF00"/>
                </a:highlight>
                <a:ea typeface="仿宋" panose="02010609060101010101" pitchFamily="49" charset="-122"/>
              </a:rPr>
              <a:t>解决方法</a:t>
            </a:r>
            <a:r>
              <a:rPr lang="zh-CN" altLang="zh-CN" sz="1600" dirty="0">
                <a:solidFill>
                  <a:srgbClr val="000000"/>
                </a:solidFill>
                <a:ea typeface="仿宋" panose="02010609060101010101" pitchFamily="49" charset="-122"/>
              </a:rPr>
              <a:t>：请按要求填写纯数字，如金额、比例等可以有小数，人数、课程数、论文数等请按表格格式要求填写整数。部分表里需要填写当年新增数，如果当年新增为负数，填写“</a:t>
            </a:r>
            <a:r>
              <a:rPr lang="en-US" altLang="zh-CN" sz="1600" dirty="0">
                <a:solidFill>
                  <a:srgbClr val="000000"/>
                </a:solidFill>
                <a:ea typeface="仿宋" panose="02010609060101010101" pitchFamily="49" charset="-122"/>
              </a:rPr>
              <a:t>0</a:t>
            </a:r>
            <a:r>
              <a:rPr lang="zh-CN" altLang="zh-CN" sz="1600" dirty="0">
                <a:solidFill>
                  <a:srgbClr val="000000"/>
                </a:solidFill>
                <a:ea typeface="仿宋" panose="02010609060101010101" pitchFamily="49" charset="-122"/>
              </a:rPr>
              <a:t>”即可。</a:t>
            </a:r>
            <a:endParaRPr lang="en-US" altLang="zh-CN" sz="1600" dirty="0">
              <a:solidFill>
                <a:srgbClr val="000000"/>
              </a:solidFill>
              <a:ea typeface="仿宋" panose="02010609060101010101" pitchFamily="49" charset="-122"/>
            </a:endParaRPr>
          </a:p>
          <a:p>
            <a:pPr marL="0" lvl="1" indent="0" algn="just">
              <a:lnSpc>
                <a:spcPct val="150000"/>
              </a:lnSpc>
            </a:pPr>
            <a:r>
              <a:rPr lang="en-US" altLang="zh-CN" b="1" dirty="0">
                <a:latin typeface="+mn-ea"/>
                <a:ea typeface="+mn-ea"/>
              </a:rPr>
              <a:t>10.</a:t>
            </a:r>
            <a:r>
              <a:rPr lang="zh-CN" altLang="zh-CN" b="1" dirty="0">
                <a:latin typeface="+mn-ea"/>
                <a:ea typeface="+mn-ea"/>
              </a:rPr>
              <a:t>“</a:t>
            </a:r>
            <a:r>
              <a:rPr lang="en-US" altLang="zh-CN" b="1" dirty="0">
                <a:latin typeface="+mn-ea"/>
                <a:ea typeface="+mn-ea"/>
              </a:rPr>
              <a:t>XXXXXX</a:t>
            </a:r>
            <a:r>
              <a:rPr lang="zh-CN" altLang="zh-CN" b="1" dirty="0">
                <a:latin typeface="+mn-ea"/>
                <a:ea typeface="+mn-ea"/>
              </a:rPr>
              <a:t>表格中存在没有选择（学）年度或红色标题列为空的数据行，请检查！”</a:t>
            </a:r>
            <a:endParaRPr lang="en-US" altLang="zh-CN" b="1" dirty="0">
              <a:latin typeface="+mn-ea"/>
              <a:ea typeface="+mn-ea"/>
            </a:endParaRPr>
          </a:p>
          <a:p>
            <a:pPr marL="0" lvl="1" indent="0" algn="just">
              <a:lnSpc>
                <a:spcPct val="150000"/>
              </a:lnSpc>
            </a:pPr>
            <a:r>
              <a:rPr lang="zh-CN" altLang="zh-CN" sz="1600" dirty="0">
                <a:solidFill>
                  <a:srgbClr val="000000"/>
                </a:solidFill>
                <a:highlight>
                  <a:srgbClr val="FFFF00"/>
                </a:highlight>
                <a:ea typeface="仿宋" panose="02010609060101010101" pitchFamily="49" charset="-122"/>
              </a:rPr>
              <a:t>出现原因</a:t>
            </a:r>
            <a:r>
              <a:rPr lang="zh-CN" altLang="zh-CN" sz="1600" dirty="0">
                <a:solidFill>
                  <a:srgbClr val="000000"/>
                </a:solidFill>
                <a:ea typeface="仿宋" panose="02010609060101010101" pitchFamily="49" charset="-122"/>
              </a:rPr>
              <a:t>：指标体系对部分表格有对（学）年度或总数限制填报数量，该表格年度为必填项，年度和红色列不能为空，缺一不可。该提示信息表明表格内含有年度或红色列有空值的数据。</a:t>
            </a:r>
            <a:endParaRPr lang="en-US" altLang="zh-CN" sz="1600" dirty="0">
              <a:solidFill>
                <a:srgbClr val="000000"/>
              </a:solidFill>
              <a:ea typeface="仿宋" panose="02010609060101010101" pitchFamily="49" charset="-122"/>
            </a:endParaRPr>
          </a:p>
          <a:p>
            <a:pPr marL="0" lvl="1" indent="0" algn="just">
              <a:lnSpc>
                <a:spcPct val="150000"/>
              </a:lnSpc>
            </a:pPr>
            <a:r>
              <a:rPr lang="zh-CN" altLang="zh-CN" sz="1600" dirty="0">
                <a:solidFill>
                  <a:srgbClr val="000000"/>
                </a:solidFill>
                <a:highlight>
                  <a:srgbClr val="FFFF00"/>
                </a:highlight>
                <a:ea typeface="仿宋" panose="02010609060101010101" pitchFamily="49" charset="-122"/>
              </a:rPr>
              <a:t>解决方法</a:t>
            </a:r>
            <a:r>
              <a:rPr lang="zh-CN" altLang="zh-CN" sz="1600" dirty="0">
                <a:solidFill>
                  <a:srgbClr val="000000"/>
                </a:solidFill>
                <a:ea typeface="仿宋" panose="02010609060101010101" pitchFamily="49" charset="-122"/>
              </a:rPr>
              <a:t>：请查找数据中出现年度或红色列有空值的数据，可以通过增加首行筛选的方法快速查询。</a:t>
            </a:r>
            <a:endParaRPr lang="zh-CN" altLang="zh-CN" sz="1600" dirty="0">
              <a:solidFill>
                <a:srgbClr val="000000"/>
              </a:solidFill>
              <a:ea typeface="仿宋" panose="02010609060101010101" pitchFamily="49" charset="-122"/>
            </a:endParaRPr>
          </a:p>
          <a:p>
            <a:pPr marL="0" lvl="1" indent="0" algn="just">
              <a:lnSpc>
                <a:spcPct val="150000"/>
              </a:lnSpc>
            </a:pPr>
            <a:r>
              <a:rPr lang="en-US" altLang="zh-CN" b="1" dirty="0">
                <a:latin typeface="+mn-ea"/>
                <a:ea typeface="+mn-ea"/>
              </a:rPr>
              <a:t>11.</a:t>
            </a:r>
            <a:r>
              <a:rPr lang="zh-CN" altLang="zh-CN" b="1" dirty="0">
                <a:latin typeface="+mn-ea"/>
                <a:ea typeface="+mn-ea"/>
              </a:rPr>
              <a:t>“</a:t>
            </a:r>
            <a:r>
              <a:rPr lang="en-US" altLang="zh-CN" b="1" dirty="0">
                <a:latin typeface="+mn-ea"/>
                <a:ea typeface="+mn-ea"/>
              </a:rPr>
              <a:t>D100201</a:t>
            </a:r>
            <a:r>
              <a:rPr lang="zh-CN" altLang="zh-CN" b="1" dirty="0">
                <a:latin typeface="+mn-ea"/>
                <a:ea typeface="+mn-ea"/>
              </a:rPr>
              <a:t>表格中</a:t>
            </a:r>
            <a:r>
              <a:rPr lang="en-US" altLang="zh-CN" b="1" dirty="0">
                <a:latin typeface="+mn-ea"/>
                <a:ea typeface="+mn-ea"/>
              </a:rPr>
              <a:t>2016</a:t>
            </a:r>
            <a:r>
              <a:rPr lang="zh-CN" altLang="zh-CN" b="1" dirty="0">
                <a:latin typeface="+mn-ea"/>
                <a:ea typeface="+mn-ea"/>
              </a:rPr>
              <a:t>年度的数据行数有</a:t>
            </a:r>
            <a:r>
              <a:rPr lang="en-US" altLang="zh-CN" b="1" dirty="0">
                <a:latin typeface="+mn-ea"/>
                <a:ea typeface="+mn-ea"/>
              </a:rPr>
              <a:t>6</a:t>
            </a:r>
            <a:r>
              <a:rPr lang="zh-CN" altLang="zh-CN" b="1" dirty="0">
                <a:latin typeface="+mn-ea"/>
                <a:ea typeface="+mn-ea"/>
              </a:rPr>
              <a:t>行，超过了每年</a:t>
            </a:r>
            <a:r>
              <a:rPr lang="en-US" altLang="zh-CN" b="1" dirty="0">
                <a:latin typeface="+mn-ea"/>
                <a:ea typeface="+mn-ea"/>
              </a:rPr>
              <a:t>5</a:t>
            </a:r>
            <a:r>
              <a:rPr lang="zh-CN" altLang="zh-CN" b="1" dirty="0">
                <a:latin typeface="+mn-ea"/>
                <a:ea typeface="+mn-ea"/>
              </a:rPr>
              <a:t>行限定，请修改！”</a:t>
            </a:r>
            <a:endParaRPr lang="en-US" altLang="zh-CN" b="1" dirty="0">
              <a:latin typeface="+mn-ea"/>
              <a:ea typeface="+mn-ea"/>
            </a:endParaRPr>
          </a:p>
          <a:p>
            <a:pPr marL="0" lvl="1" indent="0" algn="just">
              <a:lnSpc>
                <a:spcPct val="150000"/>
              </a:lnSpc>
            </a:pPr>
            <a:r>
              <a:rPr lang="zh-CN" altLang="zh-CN" sz="1600" dirty="0">
                <a:solidFill>
                  <a:srgbClr val="000000"/>
                </a:solidFill>
                <a:highlight>
                  <a:srgbClr val="FFFF00"/>
                </a:highlight>
                <a:ea typeface="仿宋" panose="02010609060101010101" pitchFamily="49" charset="-122"/>
              </a:rPr>
              <a:t>出现原因</a:t>
            </a:r>
            <a:r>
              <a:rPr lang="zh-CN" altLang="zh-CN" sz="1600" dirty="0">
                <a:solidFill>
                  <a:srgbClr val="000000"/>
                </a:solidFill>
                <a:ea typeface="仿宋" panose="02010609060101010101" pitchFamily="49" charset="-122"/>
              </a:rPr>
              <a:t>：指标体系对部分表格有对（学）年度或总数限制填报数量，导入的该表格数据里提示年度数据超过了限制行数。</a:t>
            </a:r>
            <a:endParaRPr lang="en-US" altLang="zh-CN" sz="1600" dirty="0">
              <a:solidFill>
                <a:srgbClr val="000000"/>
              </a:solidFill>
              <a:ea typeface="仿宋" panose="02010609060101010101" pitchFamily="49" charset="-122"/>
            </a:endParaRPr>
          </a:p>
          <a:p>
            <a:pPr marL="0" lvl="1" indent="0" algn="just">
              <a:lnSpc>
                <a:spcPct val="150000"/>
              </a:lnSpc>
            </a:pPr>
            <a:r>
              <a:rPr lang="zh-CN" altLang="zh-CN" sz="1600" dirty="0">
                <a:solidFill>
                  <a:srgbClr val="000000"/>
                </a:solidFill>
                <a:highlight>
                  <a:srgbClr val="FFFF00"/>
                </a:highlight>
                <a:ea typeface="仿宋" panose="02010609060101010101" pitchFamily="49" charset="-122"/>
              </a:rPr>
              <a:t>解决方法</a:t>
            </a:r>
            <a:r>
              <a:rPr lang="zh-CN" altLang="zh-CN" sz="1600" dirty="0">
                <a:solidFill>
                  <a:srgbClr val="000000"/>
                </a:solidFill>
                <a:ea typeface="仿宋" panose="02010609060101010101" pitchFamily="49" charset="-122"/>
              </a:rPr>
              <a:t>：请按指标体系要求减少该年度数据量。</a:t>
            </a:r>
            <a:endParaRPr lang="zh-CN" altLang="zh-CN" sz="1600" dirty="0">
              <a:solidFill>
                <a:srgbClr val="000000"/>
              </a:solidFill>
              <a:ea typeface="仿宋" panose="02010609060101010101" pitchFamily="49" charset="-122"/>
            </a:endParaRPr>
          </a:p>
        </p:txBody>
      </p:sp>
    </p:spTree>
  </p:cSld>
  <p:clrMapOvr>
    <a:masterClrMapping/>
  </p:clrMapOvr>
  <p:transition spd="med">
    <p:fade/>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extBox 8"/>
          <p:cNvSpPr txBox="1">
            <a:spLocks noChangeArrowheads="1"/>
          </p:cNvSpPr>
          <p:nvPr/>
        </p:nvSpPr>
        <p:spPr bwMode="auto">
          <a:xfrm>
            <a:off x="825500" y="217488"/>
            <a:ext cx="6300788" cy="585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r>
              <a:rPr lang="zh-CN" altLang="en-US" sz="3200" dirty="0">
                <a:solidFill>
                  <a:srgbClr val="5F5E5C"/>
                </a:solidFill>
                <a:latin typeface="华康俪金黑W8(P)"/>
                <a:ea typeface="华康俪金黑W8(P)"/>
                <a:cs typeface="华康俪金黑W8(P)"/>
              </a:rPr>
              <a:t>数据填报注意事项</a:t>
            </a:r>
            <a:endParaRPr lang="zh-CN" altLang="zh-CN" sz="3200" dirty="0">
              <a:solidFill>
                <a:srgbClr val="5F5E5C"/>
              </a:solidFill>
              <a:latin typeface="华康俪金黑W8(P)"/>
              <a:ea typeface="华康俪金黑W8(P)"/>
              <a:cs typeface="华康俪金黑W8(P)"/>
            </a:endParaRPr>
          </a:p>
        </p:txBody>
      </p:sp>
      <p:sp>
        <p:nvSpPr>
          <p:cNvPr id="5" name="矩形 3"/>
          <p:cNvSpPr>
            <a:spLocks noChangeArrowheads="1"/>
          </p:cNvSpPr>
          <p:nvPr/>
        </p:nvSpPr>
        <p:spPr bwMode="auto">
          <a:xfrm>
            <a:off x="682388" y="912728"/>
            <a:ext cx="11025703" cy="35998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342900" indent="-342900">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lvl="0" indent="0" algn="just">
              <a:lnSpc>
                <a:spcPct val="150000"/>
              </a:lnSpc>
            </a:pPr>
            <a:r>
              <a:rPr lang="en-US" altLang="zh-CN" b="1" dirty="0">
                <a:latin typeface="+mn-ea"/>
                <a:ea typeface="+mn-ea"/>
              </a:rPr>
              <a:t>12.</a:t>
            </a:r>
            <a:r>
              <a:rPr lang="zh-CN" altLang="zh-CN" b="1" dirty="0">
                <a:latin typeface="+mn-ea"/>
                <a:ea typeface="+mn-ea"/>
              </a:rPr>
              <a:t>“</a:t>
            </a:r>
            <a:r>
              <a:rPr lang="en-US" altLang="zh-CN" b="1" dirty="0">
                <a:latin typeface="+mn-ea"/>
                <a:ea typeface="+mn-ea"/>
              </a:rPr>
              <a:t>D100102</a:t>
            </a:r>
            <a:r>
              <a:rPr lang="zh-CN" altLang="zh-CN" b="1" dirty="0">
                <a:latin typeface="+mn-ea"/>
                <a:ea typeface="+mn-ea"/>
              </a:rPr>
              <a:t>表格中第</a:t>
            </a:r>
            <a:r>
              <a:rPr lang="en-US" altLang="zh-CN" b="1" dirty="0">
                <a:latin typeface="+mn-ea"/>
                <a:ea typeface="+mn-ea"/>
              </a:rPr>
              <a:t>3</a:t>
            </a:r>
            <a:r>
              <a:rPr lang="zh-CN" altLang="zh-CN" b="1" dirty="0">
                <a:latin typeface="+mn-ea"/>
                <a:ea typeface="+mn-ea"/>
              </a:rPr>
              <a:t>行的第</a:t>
            </a:r>
            <a:r>
              <a:rPr lang="en-US" altLang="zh-CN" b="1" dirty="0">
                <a:latin typeface="+mn-ea"/>
                <a:ea typeface="+mn-ea"/>
              </a:rPr>
              <a:t>F</a:t>
            </a:r>
            <a:r>
              <a:rPr lang="zh-CN" altLang="zh-CN" b="1" dirty="0">
                <a:latin typeface="+mn-ea"/>
                <a:ea typeface="+mn-ea"/>
              </a:rPr>
              <a:t>列数据错误，请选择正确的一级学科或专业！”、“</a:t>
            </a:r>
            <a:r>
              <a:rPr lang="en-US" altLang="zh-CN" b="1" dirty="0">
                <a:latin typeface="+mn-ea"/>
                <a:ea typeface="+mn-ea"/>
              </a:rPr>
              <a:t>D100302</a:t>
            </a:r>
            <a:r>
              <a:rPr lang="zh-CN" altLang="zh-CN" b="1" dirty="0">
                <a:latin typeface="+mn-ea"/>
                <a:ea typeface="+mn-ea"/>
              </a:rPr>
              <a:t>表格中第</a:t>
            </a:r>
            <a:r>
              <a:rPr lang="en-US" altLang="zh-CN" b="1" dirty="0">
                <a:latin typeface="+mn-ea"/>
                <a:ea typeface="+mn-ea"/>
              </a:rPr>
              <a:t>3</a:t>
            </a:r>
            <a:r>
              <a:rPr lang="zh-CN" altLang="zh-CN" b="1" dirty="0">
                <a:latin typeface="+mn-ea"/>
                <a:ea typeface="+mn-ea"/>
              </a:rPr>
              <a:t>行的第</a:t>
            </a:r>
            <a:r>
              <a:rPr lang="en-US" altLang="zh-CN" b="1" dirty="0">
                <a:latin typeface="+mn-ea"/>
                <a:ea typeface="+mn-ea"/>
              </a:rPr>
              <a:t>D</a:t>
            </a:r>
            <a:r>
              <a:rPr lang="zh-CN" altLang="zh-CN" b="1" dirty="0">
                <a:latin typeface="+mn-ea"/>
                <a:ea typeface="+mn-ea"/>
              </a:rPr>
              <a:t>列数据错误，选择的学科不在《学位授予与人才培养学科目录》里！” 或 “</a:t>
            </a:r>
            <a:r>
              <a:rPr lang="en-US" altLang="zh-CN" b="1" dirty="0">
                <a:latin typeface="+mn-ea"/>
                <a:ea typeface="+mn-ea"/>
              </a:rPr>
              <a:t>D100302</a:t>
            </a:r>
            <a:r>
              <a:rPr lang="zh-CN" altLang="zh-CN" b="1" dirty="0">
                <a:latin typeface="+mn-ea"/>
                <a:ea typeface="+mn-ea"/>
              </a:rPr>
              <a:t>表格中第</a:t>
            </a:r>
            <a:r>
              <a:rPr lang="en-US" altLang="zh-CN" b="1" dirty="0">
                <a:latin typeface="+mn-ea"/>
                <a:ea typeface="+mn-ea"/>
              </a:rPr>
              <a:t>3</a:t>
            </a:r>
            <a:r>
              <a:rPr lang="zh-CN" altLang="zh-CN" b="1" dirty="0">
                <a:latin typeface="+mn-ea"/>
                <a:ea typeface="+mn-ea"/>
              </a:rPr>
              <a:t>行的第</a:t>
            </a:r>
            <a:r>
              <a:rPr lang="en-US" altLang="zh-CN" b="1" dirty="0">
                <a:latin typeface="+mn-ea"/>
                <a:ea typeface="+mn-ea"/>
              </a:rPr>
              <a:t>D</a:t>
            </a:r>
            <a:r>
              <a:rPr lang="zh-CN" altLang="zh-CN" b="1" dirty="0">
                <a:latin typeface="+mn-ea"/>
                <a:ea typeface="+mn-ea"/>
              </a:rPr>
              <a:t>列数据错误，选择的专业不在《普通高等学校本科专业目录》里！”</a:t>
            </a:r>
            <a:endParaRPr lang="en-US" altLang="zh-CN" b="1" dirty="0">
              <a:latin typeface="+mn-ea"/>
              <a:ea typeface="+mn-ea"/>
            </a:endParaRPr>
          </a:p>
          <a:p>
            <a:pPr marL="0" lvl="1" indent="0" algn="just">
              <a:lnSpc>
                <a:spcPct val="150000"/>
              </a:lnSpc>
            </a:pPr>
            <a:r>
              <a:rPr lang="zh-CN" altLang="zh-CN" sz="1600" dirty="0">
                <a:solidFill>
                  <a:srgbClr val="000000"/>
                </a:solidFill>
                <a:highlight>
                  <a:srgbClr val="FFFF00"/>
                </a:highlight>
                <a:ea typeface="仿宋" panose="02010609060101010101" pitchFamily="49" charset="-122"/>
              </a:rPr>
              <a:t>出现原因</a:t>
            </a:r>
            <a:r>
              <a:rPr lang="zh-CN" altLang="zh-CN" sz="1600" dirty="0">
                <a:solidFill>
                  <a:srgbClr val="000000"/>
                </a:solidFill>
                <a:ea typeface="仿宋" panose="02010609060101010101" pitchFamily="49" charset="-122"/>
              </a:rPr>
              <a:t>：用户填写的学科或专业名称与教育部发布的目录里的学科或专业代码或名称没有一致。</a:t>
            </a:r>
            <a:endParaRPr lang="en-US" altLang="zh-CN" sz="1600" dirty="0">
              <a:solidFill>
                <a:srgbClr val="000000"/>
              </a:solidFill>
              <a:ea typeface="仿宋" panose="02010609060101010101" pitchFamily="49" charset="-122"/>
            </a:endParaRPr>
          </a:p>
          <a:p>
            <a:pPr marL="0" lvl="1" indent="0" algn="just">
              <a:lnSpc>
                <a:spcPct val="150000"/>
              </a:lnSpc>
            </a:pPr>
            <a:r>
              <a:rPr lang="zh-CN" altLang="zh-CN" sz="1600" dirty="0">
                <a:solidFill>
                  <a:srgbClr val="000000"/>
                </a:solidFill>
                <a:highlight>
                  <a:srgbClr val="FFFF00"/>
                </a:highlight>
                <a:ea typeface="仿宋" panose="02010609060101010101" pitchFamily="49" charset="-122"/>
              </a:rPr>
              <a:t>解决方法</a:t>
            </a:r>
            <a:r>
              <a:rPr lang="zh-CN" altLang="zh-CN" sz="1600" dirty="0">
                <a:solidFill>
                  <a:srgbClr val="000000"/>
                </a:solidFill>
                <a:ea typeface="仿宋" panose="02010609060101010101" pitchFamily="49" charset="-122"/>
              </a:rPr>
              <a:t>：请按表格设定的格式在下拉框内选择内容填写。</a:t>
            </a:r>
            <a:endParaRPr lang="zh-CN" altLang="zh-CN" sz="1600" dirty="0">
              <a:solidFill>
                <a:srgbClr val="000000"/>
              </a:solidFill>
              <a:ea typeface="仿宋" panose="02010609060101010101" pitchFamily="49" charset="-122"/>
            </a:endParaRPr>
          </a:p>
          <a:p>
            <a:pPr marL="0" indent="0" algn="just">
              <a:lnSpc>
                <a:spcPct val="150000"/>
              </a:lnSpc>
            </a:pPr>
            <a:r>
              <a:rPr lang="en-US" altLang="zh-CN" b="1" dirty="0">
                <a:latin typeface="+mn-ea"/>
                <a:ea typeface="+mn-ea"/>
              </a:rPr>
              <a:t>13.</a:t>
            </a:r>
            <a:r>
              <a:rPr lang="zh-CN" altLang="zh-CN" b="1" dirty="0">
                <a:latin typeface="+mn-ea"/>
                <a:ea typeface="+mn-ea"/>
              </a:rPr>
              <a:t>“</a:t>
            </a:r>
            <a:r>
              <a:rPr lang="en-US" altLang="zh-CN" b="1" dirty="0">
                <a:latin typeface="+mn-ea"/>
                <a:ea typeface="+mn-ea"/>
              </a:rPr>
              <a:t>D100102</a:t>
            </a:r>
            <a:r>
              <a:rPr lang="zh-CN" altLang="zh-CN" b="1" dirty="0">
                <a:latin typeface="+mn-ea"/>
                <a:ea typeface="+mn-ea"/>
              </a:rPr>
              <a:t>表格中第</a:t>
            </a:r>
            <a:r>
              <a:rPr lang="en-US" altLang="zh-CN" b="1" dirty="0">
                <a:latin typeface="+mn-ea"/>
                <a:ea typeface="+mn-ea"/>
              </a:rPr>
              <a:t>3</a:t>
            </a:r>
            <a:r>
              <a:rPr lang="zh-CN" altLang="zh-CN" b="1" dirty="0">
                <a:latin typeface="+mn-ea"/>
                <a:ea typeface="+mn-ea"/>
              </a:rPr>
              <a:t>行的第</a:t>
            </a:r>
            <a:r>
              <a:rPr lang="en-US" altLang="zh-CN" b="1" dirty="0">
                <a:latin typeface="+mn-ea"/>
                <a:ea typeface="+mn-ea"/>
              </a:rPr>
              <a:t>J</a:t>
            </a:r>
            <a:r>
              <a:rPr lang="zh-CN" altLang="zh-CN" b="1" dirty="0">
                <a:latin typeface="+mn-ea"/>
                <a:ea typeface="+mn-ea"/>
              </a:rPr>
              <a:t>列数据错误，请正确填写日期格式！”</a:t>
            </a:r>
            <a:endParaRPr lang="zh-CN" altLang="zh-CN" b="1" dirty="0">
              <a:latin typeface="+mn-ea"/>
              <a:ea typeface="+mn-ea"/>
            </a:endParaRPr>
          </a:p>
          <a:p>
            <a:pPr marL="0" lvl="1" indent="0" algn="just">
              <a:lnSpc>
                <a:spcPct val="150000"/>
              </a:lnSpc>
            </a:pPr>
            <a:r>
              <a:rPr lang="zh-CN" altLang="zh-CN" sz="1600" dirty="0">
                <a:solidFill>
                  <a:srgbClr val="000000"/>
                </a:solidFill>
                <a:highlight>
                  <a:srgbClr val="FFFF00"/>
                </a:highlight>
                <a:ea typeface="仿宋" panose="02010609060101010101" pitchFamily="49" charset="-122"/>
              </a:rPr>
              <a:t>出现原因</a:t>
            </a:r>
            <a:r>
              <a:rPr lang="zh-CN" altLang="zh-CN" sz="1600" dirty="0">
                <a:solidFill>
                  <a:srgbClr val="000000"/>
                </a:solidFill>
                <a:ea typeface="仿宋" panose="02010609060101010101" pitchFamily="49" charset="-122"/>
              </a:rPr>
              <a:t>：用户没有按照表格要求填写日期格式，或者因为表格格式被修改导致表格内日期没有“YYYY-MM”或“YYYY”格式显示。</a:t>
            </a:r>
            <a:endParaRPr lang="en-US" altLang="zh-CN" sz="1600" dirty="0">
              <a:solidFill>
                <a:srgbClr val="000000"/>
              </a:solidFill>
              <a:ea typeface="仿宋" panose="02010609060101010101" pitchFamily="49" charset="-122"/>
            </a:endParaRPr>
          </a:p>
          <a:p>
            <a:pPr marL="0" lvl="1" indent="0" algn="just">
              <a:lnSpc>
                <a:spcPct val="150000"/>
              </a:lnSpc>
            </a:pPr>
            <a:r>
              <a:rPr lang="zh-CN" altLang="zh-CN" sz="1600" dirty="0">
                <a:solidFill>
                  <a:srgbClr val="000000"/>
                </a:solidFill>
                <a:highlight>
                  <a:srgbClr val="FFFF00"/>
                </a:highlight>
                <a:ea typeface="仿宋" panose="02010609060101010101" pitchFamily="49" charset="-122"/>
              </a:rPr>
              <a:t>解决方法</a:t>
            </a:r>
            <a:r>
              <a:rPr lang="zh-CN" altLang="zh-CN" sz="1600" dirty="0">
                <a:solidFill>
                  <a:srgbClr val="000000"/>
                </a:solidFill>
                <a:ea typeface="仿宋" panose="02010609060101010101" pitchFamily="49" charset="-122"/>
              </a:rPr>
              <a:t>：</a:t>
            </a:r>
            <a:r>
              <a:rPr altLang="zh-CN" sz="1600" dirty="0">
                <a:solidFill>
                  <a:srgbClr val="000000"/>
                </a:solidFill>
                <a:ea typeface="仿宋" panose="02010609060101010101" pitchFamily="49" charset="-122"/>
              </a:rPr>
              <a:t>请参阅</a:t>
            </a:r>
            <a:r>
              <a:rPr lang="zh-CN" sz="1600" dirty="0">
                <a:solidFill>
                  <a:srgbClr val="000000"/>
                </a:solidFill>
                <a:ea typeface="仿宋" panose="02010609060101010101" pitchFamily="49" charset="-122"/>
              </a:rPr>
              <a:t>下</a:t>
            </a:r>
            <a:r>
              <a:rPr altLang="zh-CN" sz="1600" dirty="0">
                <a:solidFill>
                  <a:srgbClr val="000000"/>
                </a:solidFill>
                <a:ea typeface="仿宋" panose="02010609060101010101" pitchFamily="49" charset="-122"/>
              </a:rPr>
              <a:t>方“表格填报遇到的一些问题”第2点内容修改数据</a:t>
            </a:r>
            <a:r>
              <a:rPr lang="zh-CN" altLang="zh-CN" sz="1600" dirty="0">
                <a:solidFill>
                  <a:srgbClr val="000000"/>
                </a:solidFill>
                <a:ea typeface="仿宋" panose="02010609060101010101" pitchFamily="49" charset="-122"/>
              </a:rPr>
              <a:t>。</a:t>
            </a:r>
            <a:endParaRPr lang="en-US" altLang="zh-CN" sz="1600" dirty="0">
              <a:solidFill>
                <a:srgbClr val="000000"/>
              </a:solidFill>
              <a:ea typeface="仿宋" panose="02010609060101010101" pitchFamily="49" charset="-122"/>
            </a:endParaRPr>
          </a:p>
        </p:txBody>
      </p:sp>
    </p:spTree>
  </p:cSld>
  <p:clrMapOvr>
    <a:masterClrMapping/>
  </p:clrMapOvr>
  <p:transition spd="med">
    <p:fade/>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extBox 8"/>
          <p:cNvSpPr txBox="1">
            <a:spLocks noChangeArrowheads="1"/>
          </p:cNvSpPr>
          <p:nvPr/>
        </p:nvSpPr>
        <p:spPr bwMode="auto">
          <a:xfrm>
            <a:off x="825500" y="217488"/>
            <a:ext cx="6300788" cy="585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r>
              <a:rPr lang="zh-CN" altLang="en-US" sz="3200" dirty="0">
                <a:solidFill>
                  <a:srgbClr val="5F5E5C"/>
                </a:solidFill>
                <a:latin typeface="华康俪金黑W8(P)"/>
                <a:ea typeface="华康俪金黑W8(P)"/>
                <a:cs typeface="华康俪金黑W8(P)"/>
              </a:rPr>
              <a:t>数据填报注意事项</a:t>
            </a:r>
            <a:endParaRPr lang="zh-CN" altLang="zh-CN" sz="3200" dirty="0">
              <a:solidFill>
                <a:srgbClr val="5F5E5C"/>
              </a:solidFill>
              <a:latin typeface="华康俪金黑W8(P)"/>
              <a:ea typeface="华康俪金黑W8(P)"/>
              <a:cs typeface="华康俪金黑W8(P)"/>
            </a:endParaRPr>
          </a:p>
        </p:txBody>
      </p:sp>
      <p:sp>
        <p:nvSpPr>
          <p:cNvPr id="5" name="矩形 3"/>
          <p:cNvSpPr>
            <a:spLocks noChangeArrowheads="1"/>
          </p:cNvSpPr>
          <p:nvPr/>
        </p:nvSpPr>
        <p:spPr bwMode="auto">
          <a:xfrm>
            <a:off x="682389" y="912728"/>
            <a:ext cx="9102634" cy="22116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342900" indent="-342900">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342900" lvl="1" indent="-342900" algn="just">
              <a:lnSpc>
                <a:spcPct val="150000"/>
              </a:lnSpc>
              <a:buFont typeface="Wingdings" panose="05000000000000000000" pitchFamily="2" charset="2"/>
              <a:buChar char="u"/>
            </a:pPr>
            <a:r>
              <a:rPr lang="zh-CN" altLang="zh-CN" sz="2000" b="1" dirty="0"/>
              <a:t>表格填报遇到的一些问题</a:t>
            </a:r>
            <a:r>
              <a:rPr lang="zh-CN" altLang="en-US" sz="2000" b="1" dirty="0"/>
              <a:t>：</a:t>
            </a:r>
            <a:endParaRPr lang="en-US" altLang="zh-CN" sz="2000" b="1" dirty="0"/>
          </a:p>
          <a:p>
            <a:pPr marL="342900" lvl="1" indent="-342900" algn="just">
              <a:lnSpc>
                <a:spcPct val="150000"/>
              </a:lnSpc>
              <a:buAutoNum type="arabicPeriod"/>
            </a:pPr>
            <a:r>
              <a:rPr lang="zh-CN" altLang="zh-CN" b="1" dirty="0">
                <a:latin typeface="+mn-ea"/>
                <a:ea typeface="+mn-ea"/>
              </a:rPr>
              <a:t>写实类文字字数明显没有超过要求，为什么提示超过字数上限？</a:t>
            </a:r>
            <a:endParaRPr lang="en-US" altLang="zh-CN" b="1" dirty="0">
              <a:latin typeface="+mn-ea"/>
              <a:ea typeface="+mn-ea"/>
            </a:endParaRPr>
          </a:p>
          <a:p>
            <a:pPr marL="0" lvl="1" indent="0" algn="just">
              <a:lnSpc>
                <a:spcPct val="150000"/>
              </a:lnSpc>
            </a:pPr>
            <a:r>
              <a:rPr lang="en-US" altLang="zh-CN" sz="1400" kern="100" dirty="0">
                <a:effectLst/>
                <a:latin typeface="+mn-ea"/>
                <a:ea typeface="+mn-ea"/>
                <a:cs typeface="Times New Roman" panose="02020603050405020304" pitchFamily="18" charset="0"/>
              </a:rPr>
              <a:t>    </a:t>
            </a:r>
            <a:r>
              <a:rPr lang="zh-CN" altLang="zh-CN" sz="1400" kern="100" dirty="0">
                <a:effectLst/>
                <a:latin typeface="+mn-ea"/>
                <a:ea typeface="+mn-ea"/>
                <a:cs typeface="Times New Roman" panose="02020603050405020304" pitchFamily="18" charset="0"/>
              </a:rPr>
              <a:t>指标体系关于写实类填写要求：写实性描述监测点体现指标体系</a:t>
            </a:r>
            <a:r>
              <a:rPr lang="en-US" altLang="zh-CN" sz="1400" kern="100" dirty="0">
                <a:effectLst/>
                <a:latin typeface="+mn-ea"/>
                <a:ea typeface="+mn-ea"/>
                <a:cs typeface="Times New Roman" panose="02020603050405020304" pitchFamily="18" charset="0"/>
              </a:rPr>
              <a:t>“</a:t>
            </a:r>
            <a:r>
              <a:rPr lang="zh-CN" altLang="zh-CN" sz="1400" kern="100" dirty="0">
                <a:effectLst/>
                <a:latin typeface="+mn-ea"/>
                <a:ea typeface="+mn-ea"/>
                <a:cs typeface="Times New Roman" panose="02020603050405020304" pitchFamily="18" charset="0"/>
              </a:rPr>
              <a:t>定性定量相结合</a:t>
            </a:r>
            <a:r>
              <a:rPr lang="en-US" altLang="zh-CN" sz="1400" kern="100" dirty="0">
                <a:effectLst/>
                <a:latin typeface="+mn-ea"/>
                <a:ea typeface="+mn-ea"/>
                <a:cs typeface="Times New Roman" panose="02020603050405020304" pitchFamily="18" charset="0"/>
              </a:rPr>
              <a:t>”</a:t>
            </a:r>
            <a:r>
              <a:rPr lang="zh-CN" altLang="zh-CN" sz="1400" kern="100" dirty="0">
                <a:effectLst/>
                <a:latin typeface="+mn-ea"/>
                <a:ea typeface="+mn-ea"/>
                <a:cs typeface="Times New Roman" panose="02020603050405020304" pitchFamily="18" charset="0"/>
              </a:rPr>
              <a:t>的设计理念， 用于具体呈现</a:t>
            </a:r>
            <a:r>
              <a:rPr lang="en-US" altLang="zh-CN" sz="1400" kern="100" dirty="0">
                <a:effectLst/>
                <a:latin typeface="+mn-ea"/>
                <a:ea typeface="+mn-ea"/>
                <a:cs typeface="Times New Roman" panose="02020603050405020304" pitchFamily="18" charset="0"/>
              </a:rPr>
              <a:t>“</a:t>
            </a:r>
            <a:r>
              <a:rPr lang="zh-CN" altLang="zh-CN" sz="1400" kern="100" dirty="0">
                <a:effectLst/>
                <a:latin typeface="+mn-ea"/>
                <a:ea typeface="+mn-ea"/>
                <a:cs typeface="Times New Roman" panose="02020603050405020304" pitchFamily="18" charset="0"/>
              </a:rPr>
              <a:t>双一流</a:t>
            </a:r>
            <a:r>
              <a:rPr lang="en-US" altLang="zh-CN" sz="1400" kern="100" dirty="0">
                <a:effectLst/>
                <a:latin typeface="+mn-ea"/>
                <a:ea typeface="+mn-ea"/>
                <a:cs typeface="Times New Roman" panose="02020603050405020304" pitchFamily="18" charset="0"/>
              </a:rPr>
              <a:t>”</a:t>
            </a:r>
            <a:r>
              <a:rPr lang="zh-CN" altLang="zh-CN" sz="1400" kern="100" dirty="0">
                <a:effectLst/>
                <a:latin typeface="+mn-ea"/>
                <a:ea typeface="+mn-ea"/>
                <a:cs typeface="Times New Roman" panose="02020603050405020304" pitchFamily="18" charset="0"/>
              </a:rPr>
              <a:t>建设某方面的现实状态。首先，要准确理解内涵，根据内涵要求的内容如实描述学校的建设情况；其次，要言简意赅、突出重点、体现特色，写实字数控制在限制的字数之内；第三，写实的内容要注意写实，文字和数字相结合，尽量少用修饰和评价的语言。</a:t>
            </a:r>
            <a:endParaRPr lang="en-US" altLang="zh-CN" sz="1400" kern="100" dirty="0">
              <a:latin typeface="+mn-ea"/>
              <a:ea typeface="+mn-ea"/>
              <a:cs typeface="Times New Roman" panose="02020603050405020304" pitchFamily="18" charset="0"/>
            </a:endParaRPr>
          </a:p>
        </p:txBody>
      </p:sp>
      <p:pic>
        <p:nvPicPr>
          <p:cNvPr id="4" name="图片 3"/>
          <p:cNvPicPr/>
          <p:nvPr/>
        </p:nvPicPr>
        <p:blipFill>
          <a:blip r:embed="rId1"/>
          <a:stretch>
            <a:fillRect/>
          </a:stretch>
        </p:blipFill>
        <p:spPr>
          <a:xfrm>
            <a:off x="9879290" y="803275"/>
            <a:ext cx="1822515" cy="2150983"/>
          </a:xfrm>
          <a:prstGeom prst="rect">
            <a:avLst/>
          </a:prstGeom>
          <a:noFill/>
          <a:ln>
            <a:noFill/>
          </a:ln>
        </p:spPr>
      </p:pic>
      <p:sp>
        <p:nvSpPr>
          <p:cNvPr id="2" name="矩形 3"/>
          <p:cNvSpPr>
            <a:spLocks noChangeArrowheads="1"/>
          </p:cNvSpPr>
          <p:nvPr/>
        </p:nvSpPr>
        <p:spPr bwMode="auto">
          <a:xfrm>
            <a:off x="682388" y="3082564"/>
            <a:ext cx="11019417" cy="34581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342900" indent="-342900">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lvl="1" indent="0" algn="just">
              <a:lnSpc>
                <a:spcPct val="150000"/>
              </a:lnSpc>
            </a:pPr>
            <a:r>
              <a:rPr lang="en-US" altLang="zh-CN" sz="1400" kern="100" dirty="0">
                <a:effectLst/>
                <a:latin typeface="+mn-ea"/>
                <a:ea typeface="+mn-ea"/>
                <a:cs typeface="Times New Roman" panose="02020603050405020304" pitchFamily="18" charset="0"/>
              </a:rPr>
              <a:t>    </a:t>
            </a:r>
            <a:r>
              <a:rPr lang="zh-CN" altLang="zh-CN" sz="1400" kern="100" dirty="0">
                <a:effectLst/>
                <a:latin typeface="+mn-ea"/>
                <a:ea typeface="+mn-ea"/>
                <a:cs typeface="Times New Roman" panose="02020603050405020304" pitchFamily="18" charset="0"/>
              </a:rPr>
              <a:t>写实类字数计算方法：包含所有文字、数字、字母、标点符号、空格等所有字符，请在</a:t>
            </a:r>
            <a:r>
              <a:rPr lang="en-US" altLang="zh-CN" sz="1400" kern="100" dirty="0">
                <a:effectLst/>
                <a:latin typeface="+mn-ea"/>
                <a:ea typeface="+mn-ea"/>
                <a:cs typeface="Times New Roman" panose="02020603050405020304" pitchFamily="18" charset="0"/>
              </a:rPr>
              <a:t>WORD</a:t>
            </a:r>
            <a:r>
              <a:rPr lang="zh-CN" altLang="zh-CN" sz="1400" kern="100" dirty="0">
                <a:effectLst/>
                <a:latin typeface="+mn-ea"/>
                <a:ea typeface="+mn-ea"/>
                <a:cs typeface="Times New Roman" panose="02020603050405020304" pitchFamily="18" charset="0"/>
              </a:rPr>
              <a:t>内查看计数统计（计空格）项的计数值是否超过字数设定上限，字数上限为指标体系要求的字数增加</a:t>
            </a:r>
            <a:r>
              <a:rPr lang="en-US" altLang="zh-CN" sz="1400" kern="100" dirty="0">
                <a:effectLst/>
                <a:latin typeface="+mn-ea"/>
                <a:ea typeface="+mn-ea"/>
                <a:cs typeface="Times New Roman" panose="02020603050405020304" pitchFamily="18" charset="0"/>
              </a:rPr>
              <a:t>10%</a:t>
            </a:r>
            <a:r>
              <a:rPr lang="zh-CN" altLang="zh-CN" sz="1400" kern="100" dirty="0">
                <a:effectLst/>
                <a:latin typeface="+mn-ea"/>
                <a:ea typeface="+mn-ea"/>
                <a:cs typeface="Times New Roman" panose="02020603050405020304" pitchFamily="18" charset="0"/>
              </a:rPr>
              <a:t>。</a:t>
            </a:r>
            <a:endParaRPr lang="en-US" altLang="zh-CN" sz="1400" b="1" dirty="0">
              <a:latin typeface="+mn-ea"/>
              <a:ea typeface="+mn-ea"/>
            </a:endParaRPr>
          </a:p>
          <a:p>
            <a:pPr marL="0" lvl="1" indent="0" algn="just">
              <a:lnSpc>
                <a:spcPct val="150000"/>
              </a:lnSpc>
              <a:tabLst>
                <a:tab pos="198120" algn="l"/>
              </a:tabLst>
            </a:pPr>
            <a:r>
              <a:rPr lang="en-US" altLang="zh-CN" b="1" dirty="0">
                <a:latin typeface="+mn-ea"/>
                <a:ea typeface="+mn-ea"/>
              </a:rPr>
              <a:t>2. </a:t>
            </a:r>
            <a:r>
              <a:rPr lang="zh-CN" altLang="zh-CN" b="1" dirty="0">
                <a:latin typeface="+mn-ea"/>
                <a:ea typeface="+mn-ea"/>
              </a:rPr>
              <a:t>时间格式要求“</a:t>
            </a:r>
            <a:r>
              <a:rPr lang="en-US" altLang="zh-CN" b="1" dirty="0">
                <a:latin typeface="+mn-ea"/>
                <a:ea typeface="+mn-ea"/>
              </a:rPr>
              <a:t>YYYY-MM</a:t>
            </a:r>
            <a:r>
              <a:rPr lang="zh-CN" altLang="zh-CN" b="1" dirty="0">
                <a:latin typeface="+mn-ea"/>
                <a:ea typeface="+mn-ea"/>
              </a:rPr>
              <a:t>”修改后自动显示英文月份，如：“</a:t>
            </a:r>
            <a:r>
              <a:rPr lang="en-US" altLang="zh-CN" b="1" dirty="0">
                <a:latin typeface="+mn-ea"/>
                <a:ea typeface="+mn-ea"/>
              </a:rPr>
              <a:t>2016-02</a:t>
            </a:r>
            <a:r>
              <a:rPr lang="zh-CN" altLang="zh-CN" b="1" dirty="0">
                <a:latin typeface="+mn-ea"/>
                <a:ea typeface="+mn-ea"/>
              </a:rPr>
              <a:t>”填写后变成“</a:t>
            </a:r>
            <a:r>
              <a:rPr lang="en-US" altLang="zh-CN" b="1" dirty="0">
                <a:latin typeface="+mn-ea"/>
                <a:ea typeface="+mn-ea"/>
              </a:rPr>
              <a:t>Feb-16</a:t>
            </a:r>
            <a:r>
              <a:rPr lang="zh-CN" altLang="zh-CN" b="1" dirty="0">
                <a:latin typeface="+mn-ea"/>
                <a:ea typeface="+mn-ea"/>
              </a:rPr>
              <a:t>”或转换格式后变成一串</a:t>
            </a:r>
            <a:r>
              <a:rPr lang="en-US" altLang="zh-CN" b="1" dirty="0">
                <a:latin typeface="+mn-ea"/>
                <a:ea typeface="+mn-ea"/>
              </a:rPr>
              <a:t>5</a:t>
            </a:r>
            <a:r>
              <a:rPr lang="zh-CN" altLang="zh-CN" b="1" dirty="0">
                <a:latin typeface="+mn-ea"/>
                <a:ea typeface="+mn-ea"/>
              </a:rPr>
              <a:t>位数字，这种情况该如何填写</a:t>
            </a:r>
            <a:r>
              <a:rPr lang="en-US" altLang="zh-CN" b="1" dirty="0">
                <a:latin typeface="+mn-ea"/>
                <a:ea typeface="+mn-ea"/>
              </a:rPr>
              <a:t>?</a:t>
            </a:r>
            <a:endParaRPr lang="en-US" altLang="zh-CN" b="1" dirty="0">
              <a:latin typeface="+mn-ea"/>
              <a:ea typeface="+mn-ea"/>
            </a:endParaRPr>
          </a:p>
          <a:p>
            <a:pPr marL="0" lvl="1" indent="0" algn="just">
              <a:lnSpc>
                <a:spcPct val="150000"/>
              </a:lnSpc>
            </a:pPr>
            <a:r>
              <a:rPr lang="en-US" altLang="zh-CN" sz="1400" kern="100" dirty="0">
                <a:latin typeface="+mn-ea"/>
                <a:ea typeface="+mn-ea"/>
                <a:cs typeface="Times New Roman" panose="02020603050405020304" pitchFamily="18" charset="0"/>
              </a:rPr>
              <a:t>    </a:t>
            </a:r>
            <a:r>
              <a:rPr lang="zh-CN" altLang="zh-CN" sz="1400" kern="100" dirty="0">
                <a:latin typeface="+mn-ea"/>
                <a:ea typeface="+mn-ea"/>
                <a:cs typeface="Times New Roman" panose="02020603050405020304" pitchFamily="18" charset="0"/>
              </a:rPr>
              <a:t>原始样表按照指标体系要求设定了格式，可能用户复制粘贴数据后导致格式被覆盖，一些特定的格式会影响填报，如时间格式、下拉框、数字格式等。</a:t>
            </a:r>
            <a:endParaRPr lang="zh-CN" altLang="zh-CN" sz="1400" kern="100" dirty="0">
              <a:latin typeface="+mn-ea"/>
              <a:ea typeface="+mn-ea"/>
              <a:cs typeface="Times New Roman" panose="02020603050405020304" pitchFamily="18" charset="0"/>
            </a:endParaRPr>
          </a:p>
          <a:p>
            <a:pPr marL="0" lvl="1" indent="0" algn="just">
              <a:lnSpc>
                <a:spcPct val="150000"/>
              </a:lnSpc>
            </a:pPr>
            <a:r>
              <a:rPr lang="en-US" altLang="zh-CN" sz="1400" kern="100" dirty="0">
                <a:latin typeface="+mn-ea"/>
                <a:ea typeface="+mn-ea"/>
                <a:cs typeface="Times New Roman" panose="02020603050405020304" pitchFamily="18" charset="0"/>
              </a:rPr>
              <a:t>    </a:t>
            </a:r>
            <a:r>
              <a:rPr lang="zh-CN" altLang="zh-CN" sz="1400" kern="100" dirty="0">
                <a:highlight>
                  <a:srgbClr val="FFFF00"/>
                </a:highlight>
                <a:latin typeface="+mn-ea"/>
                <a:ea typeface="+mn-ea"/>
                <a:cs typeface="Times New Roman" panose="02020603050405020304" pitchFamily="18" charset="0"/>
              </a:rPr>
              <a:t>解决方法</a:t>
            </a:r>
            <a:r>
              <a:rPr lang="zh-CN" altLang="zh-CN" sz="1400" kern="100" dirty="0">
                <a:latin typeface="+mn-ea"/>
                <a:ea typeface="+mn-ea"/>
                <a:cs typeface="Times New Roman" panose="02020603050405020304" pitchFamily="18" charset="0"/>
              </a:rPr>
              <a:t>有两种：</a:t>
            </a:r>
            <a:endParaRPr lang="zh-CN" altLang="zh-CN" sz="1400" kern="100" dirty="0">
              <a:latin typeface="+mn-ea"/>
              <a:ea typeface="+mn-ea"/>
              <a:cs typeface="Times New Roman" panose="02020603050405020304" pitchFamily="18" charset="0"/>
            </a:endParaRPr>
          </a:p>
          <a:p>
            <a:pPr marL="400050" lvl="2" indent="0" algn="just">
              <a:lnSpc>
                <a:spcPct val="150000"/>
              </a:lnSpc>
              <a:buFont typeface="Wingdings" panose="05000000000000000000" pitchFamily="2" charset="2"/>
              <a:buChar char=""/>
            </a:pPr>
            <a:r>
              <a:rPr lang="en-US" altLang="zh-CN" sz="1400" kern="100" dirty="0">
                <a:latin typeface="+mn-ea"/>
                <a:ea typeface="+mn-ea"/>
                <a:cs typeface="Times New Roman" panose="02020603050405020304" pitchFamily="18" charset="0"/>
              </a:rPr>
              <a:t> </a:t>
            </a:r>
            <a:r>
              <a:rPr lang="zh-CN" altLang="zh-CN" sz="1400" kern="100" dirty="0">
                <a:latin typeface="+mn-ea"/>
                <a:ea typeface="+mn-ea"/>
                <a:cs typeface="Times New Roman" panose="02020603050405020304" pitchFamily="18" charset="0"/>
              </a:rPr>
              <a:t>请从原始样表里复制该单元格粘贴至填报表格，然后，设定的格式就回来了。</a:t>
            </a:r>
            <a:endParaRPr lang="zh-CN" altLang="zh-CN" sz="1400" kern="100" dirty="0">
              <a:latin typeface="+mn-ea"/>
              <a:ea typeface="+mn-ea"/>
              <a:cs typeface="Times New Roman" panose="02020603050405020304" pitchFamily="18" charset="0"/>
            </a:endParaRPr>
          </a:p>
          <a:p>
            <a:pPr marL="400050" lvl="2" indent="0" algn="just">
              <a:lnSpc>
                <a:spcPct val="150000"/>
              </a:lnSpc>
              <a:buFont typeface="Wingdings" panose="05000000000000000000" pitchFamily="2" charset="2"/>
              <a:buChar char=""/>
            </a:pPr>
            <a:r>
              <a:rPr lang="en-US" altLang="zh-CN" sz="1400" kern="100" dirty="0">
                <a:latin typeface="+mn-ea"/>
                <a:ea typeface="+mn-ea"/>
                <a:cs typeface="Times New Roman" panose="02020603050405020304" pitchFamily="18" charset="0"/>
              </a:rPr>
              <a:t> </a:t>
            </a:r>
            <a:r>
              <a:rPr lang="zh-CN" altLang="zh-CN" sz="1400" kern="100" dirty="0">
                <a:latin typeface="+mn-ea"/>
                <a:ea typeface="+mn-ea"/>
                <a:cs typeface="Times New Roman" panose="02020603050405020304" pitchFamily="18" charset="0"/>
              </a:rPr>
              <a:t>设定格式为文本，然后按照要求填入正确的数据，可以顺利通过数据检测上报平台。</a:t>
            </a:r>
            <a:endParaRPr lang="zh-CN" altLang="zh-CN" sz="1400" kern="100" dirty="0">
              <a:latin typeface="+mn-ea"/>
              <a:ea typeface="+mn-ea"/>
              <a:cs typeface="Times New Roman" panose="02020603050405020304" pitchFamily="18" charset="0"/>
            </a:endParaRPr>
          </a:p>
          <a:p>
            <a:pPr marL="0" lvl="1" indent="0" algn="just">
              <a:lnSpc>
                <a:spcPct val="150000"/>
              </a:lnSpc>
            </a:pPr>
            <a:r>
              <a:rPr lang="en-US" altLang="zh-CN" sz="1400" kern="100" dirty="0">
                <a:latin typeface="+mn-ea"/>
                <a:ea typeface="+mn-ea"/>
                <a:cs typeface="Times New Roman" panose="02020603050405020304" pitchFamily="18" charset="0"/>
              </a:rPr>
              <a:t>    </a:t>
            </a:r>
            <a:r>
              <a:rPr lang="zh-CN" altLang="zh-CN" sz="1400" kern="100" dirty="0">
                <a:latin typeface="+mn-ea"/>
                <a:ea typeface="+mn-ea"/>
                <a:cs typeface="Times New Roman" panose="02020603050405020304" pitchFamily="18" charset="0"/>
              </a:rPr>
              <a:t>所有时间期限没有硬性格式要求，请按指标体系要求填写。</a:t>
            </a:r>
            <a:endParaRPr lang="en-US" altLang="zh-CN" b="1" dirty="0">
              <a:latin typeface="+mn-ea"/>
              <a:ea typeface="+mn-ea"/>
            </a:endParaRPr>
          </a:p>
        </p:txBody>
      </p:sp>
    </p:spTree>
  </p:cSld>
  <p:clrMapOvr>
    <a:masterClrMapping/>
  </p:clrMapOvr>
  <p:transition spd="med">
    <p:fade/>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extBox 8"/>
          <p:cNvSpPr txBox="1">
            <a:spLocks noChangeArrowheads="1"/>
          </p:cNvSpPr>
          <p:nvPr/>
        </p:nvSpPr>
        <p:spPr bwMode="auto">
          <a:xfrm>
            <a:off x="825500" y="217488"/>
            <a:ext cx="6300788" cy="585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r>
              <a:rPr lang="zh-CN" altLang="en-US" sz="3200" dirty="0">
                <a:solidFill>
                  <a:srgbClr val="5F5E5C"/>
                </a:solidFill>
                <a:latin typeface="华康俪金黑W8(P)"/>
                <a:ea typeface="华康俪金黑W8(P)"/>
                <a:cs typeface="华康俪金黑W8(P)"/>
              </a:rPr>
              <a:t>数据填报注意事项</a:t>
            </a:r>
            <a:endParaRPr lang="zh-CN" altLang="zh-CN" sz="3200" dirty="0">
              <a:solidFill>
                <a:srgbClr val="5F5E5C"/>
              </a:solidFill>
              <a:latin typeface="华康俪金黑W8(P)"/>
              <a:ea typeface="华康俪金黑W8(P)"/>
              <a:cs typeface="华康俪金黑W8(P)"/>
            </a:endParaRPr>
          </a:p>
        </p:txBody>
      </p:sp>
      <p:sp>
        <p:nvSpPr>
          <p:cNvPr id="5" name="矩形 3"/>
          <p:cNvSpPr>
            <a:spLocks noChangeArrowheads="1"/>
          </p:cNvSpPr>
          <p:nvPr/>
        </p:nvSpPr>
        <p:spPr bwMode="auto">
          <a:xfrm>
            <a:off x="682389" y="912728"/>
            <a:ext cx="10761752" cy="56311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342900" indent="-342900">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lvl="1" indent="0" algn="just">
              <a:lnSpc>
                <a:spcPct val="150000"/>
              </a:lnSpc>
            </a:pPr>
            <a:r>
              <a:rPr lang="en-US" altLang="zh-CN" b="1" dirty="0">
                <a:latin typeface="+mn-ea"/>
                <a:ea typeface="+mn-ea"/>
              </a:rPr>
              <a:t>3. </a:t>
            </a:r>
            <a:r>
              <a:rPr lang="zh-CN" altLang="zh-CN" b="1" dirty="0">
                <a:latin typeface="+mn-ea"/>
                <a:ea typeface="+mn-ea"/>
              </a:rPr>
              <a:t>尝试修改单元格内数字时出现提示信息“您试图修改的单元格或图表位于受保护的工作表中。若要进行更改，请取消工作表保护。您可能需要输入密码。”然后无法修改删除该单元格数据，请问如何解决？</a:t>
            </a:r>
            <a:endParaRPr lang="en-US" altLang="zh-CN" b="1" dirty="0">
              <a:latin typeface="+mn-ea"/>
              <a:ea typeface="+mn-ea"/>
            </a:endParaRPr>
          </a:p>
          <a:p>
            <a:pPr marL="0" lvl="1" indent="0" algn="just">
              <a:lnSpc>
                <a:spcPct val="150000"/>
              </a:lnSpc>
            </a:pPr>
            <a:r>
              <a:rPr lang="zh-CN" altLang="zh-CN" sz="1400" kern="100" dirty="0">
                <a:latin typeface="+mn-ea"/>
                <a:ea typeface="+mn-ea"/>
                <a:cs typeface="Times New Roman" panose="02020603050405020304" pitchFamily="18" charset="0"/>
              </a:rPr>
              <a:t>该情况在填报时出现在部分锁定的表格内，可能是用户复制粘贴数据时带了格式，与表格设定的产生了冲突。</a:t>
            </a:r>
            <a:endParaRPr lang="en-US" altLang="zh-CN" sz="1400" kern="100" dirty="0">
              <a:latin typeface="+mn-ea"/>
              <a:ea typeface="+mn-ea"/>
              <a:cs typeface="Times New Roman" panose="02020603050405020304" pitchFamily="18" charset="0"/>
            </a:endParaRPr>
          </a:p>
          <a:p>
            <a:pPr marL="0" lvl="1" indent="0" algn="just">
              <a:lnSpc>
                <a:spcPct val="150000"/>
              </a:lnSpc>
            </a:pPr>
            <a:r>
              <a:rPr lang="zh-CN" altLang="zh-CN" sz="1400" kern="100" dirty="0">
                <a:highlight>
                  <a:srgbClr val="FFFF00"/>
                </a:highlight>
                <a:latin typeface="+mn-ea"/>
                <a:ea typeface="+mn-ea"/>
                <a:cs typeface="Times New Roman" panose="02020603050405020304" pitchFamily="18" charset="0"/>
              </a:rPr>
              <a:t>解决方法</a:t>
            </a:r>
            <a:r>
              <a:rPr lang="zh-CN" altLang="zh-CN" sz="1400" kern="100" dirty="0">
                <a:latin typeface="+mn-ea"/>
                <a:ea typeface="+mn-ea"/>
                <a:cs typeface="Times New Roman" panose="02020603050405020304" pitchFamily="18" charset="0"/>
              </a:rPr>
              <a:t>：请复制已填报的全部内容至新的空白样表内即可解决。</a:t>
            </a:r>
            <a:endParaRPr lang="en-US" altLang="zh-CN" sz="1400" kern="100" dirty="0">
              <a:latin typeface="+mn-ea"/>
              <a:ea typeface="+mn-ea"/>
              <a:cs typeface="Times New Roman" panose="02020603050405020304" pitchFamily="18" charset="0"/>
            </a:endParaRPr>
          </a:p>
          <a:p>
            <a:pPr marL="0" lvl="1" indent="0" algn="just">
              <a:lnSpc>
                <a:spcPct val="150000"/>
              </a:lnSpc>
            </a:pPr>
            <a:r>
              <a:rPr lang="zh-CN" altLang="zh-CN" sz="1400" kern="100" dirty="0">
                <a:highlight>
                  <a:srgbClr val="FFFF00"/>
                </a:highlight>
                <a:latin typeface="+mn-ea"/>
                <a:ea typeface="+mn-ea"/>
                <a:cs typeface="Times New Roman" panose="02020603050405020304" pitchFamily="18" charset="0"/>
              </a:rPr>
              <a:t>避免方法</a:t>
            </a:r>
            <a:r>
              <a:rPr lang="zh-CN" altLang="zh-CN" sz="1400" kern="100" dirty="0">
                <a:latin typeface="+mn-ea"/>
                <a:ea typeface="+mn-ea"/>
                <a:cs typeface="Times New Roman" panose="02020603050405020304" pitchFamily="18" charset="0"/>
              </a:rPr>
              <a:t>：复制其他表格的数据粘贴到填报表格时，请选择只粘贴文本方式，或选择性粘贴</a:t>
            </a:r>
            <a:r>
              <a:rPr lang="en-US" altLang="zh-CN" sz="1400" kern="100" dirty="0">
                <a:latin typeface="+mn-ea"/>
                <a:ea typeface="+mn-ea"/>
                <a:cs typeface="Times New Roman" panose="02020603050405020304" pitchFamily="18" charset="0"/>
              </a:rPr>
              <a:t>-</a:t>
            </a:r>
            <a:r>
              <a:rPr lang="zh-CN" altLang="zh-CN" sz="1400" kern="100" dirty="0">
                <a:latin typeface="+mn-ea"/>
                <a:ea typeface="+mn-ea"/>
                <a:cs typeface="Times New Roman" panose="02020603050405020304" pitchFamily="18" charset="0"/>
              </a:rPr>
              <a:t>无格式文本。</a:t>
            </a:r>
            <a:endParaRPr lang="zh-CN" altLang="zh-CN" sz="1400" kern="100" dirty="0">
              <a:latin typeface="+mn-ea"/>
              <a:ea typeface="+mn-ea"/>
              <a:cs typeface="Times New Roman" panose="02020603050405020304" pitchFamily="18" charset="0"/>
            </a:endParaRPr>
          </a:p>
          <a:p>
            <a:pPr marL="0" lvl="1" indent="0" algn="just">
              <a:lnSpc>
                <a:spcPct val="150000"/>
              </a:lnSpc>
            </a:pPr>
            <a:r>
              <a:rPr lang="en-US" altLang="zh-CN" b="1" dirty="0">
                <a:latin typeface="+mn-ea"/>
                <a:ea typeface="+mn-ea"/>
              </a:rPr>
              <a:t>4. </a:t>
            </a:r>
            <a:r>
              <a:rPr lang="zh-CN" altLang="zh-CN" b="1" dirty="0">
                <a:latin typeface="+mn-ea"/>
                <a:ea typeface="+mn-ea"/>
              </a:rPr>
              <a:t>当填报学科时，点击单元格下拉为什么没有值可以选择？</a:t>
            </a:r>
            <a:endParaRPr lang="en-US" altLang="zh-CN" b="1" dirty="0">
              <a:latin typeface="+mn-ea"/>
              <a:ea typeface="+mn-ea"/>
            </a:endParaRPr>
          </a:p>
          <a:p>
            <a:pPr marL="0" lvl="1" indent="0" algn="just">
              <a:lnSpc>
                <a:spcPct val="150000"/>
              </a:lnSpc>
            </a:pPr>
            <a:r>
              <a:rPr lang="en-US" altLang="zh-CN" sz="1400" kern="100" dirty="0">
                <a:latin typeface="+mn-ea"/>
                <a:ea typeface="+mn-ea"/>
                <a:cs typeface="Times New Roman" panose="02020603050405020304" pitchFamily="18" charset="0"/>
              </a:rPr>
              <a:t>    </a:t>
            </a:r>
            <a:r>
              <a:rPr lang="zh-CN" altLang="zh-CN" sz="1400" kern="100" dirty="0">
                <a:latin typeface="+mn-ea"/>
                <a:ea typeface="+mn-ea"/>
                <a:cs typeface="Times New Roman" panose="02020603050405020304" pitchFamily="18" charset="0"/>
              </a:rPr>
              <a:t>为了方便用户选择学科，所有涉及到学科或专业的清单表内增加“学科门类”列，请先选择学科或专业前一列的“学科门类”值，选择后学科或专业列会出现相应的下拉选择项。</a:t>
            </a:r>
            <a:endParaRPr lang="en-US" altLang="zh-CN" sz="1400" kern="100" dirty="0">
              <a:latin typeface="+mn-ea"/>
              <a:ea typeface="+mn-ea"/>
              <a:cs typeface="Times New Roman" panose="02020603050405020304" pitchFamily="18" charset="0"/>
            </a:endParaRPr>
          </a:p>
          <a:p>
            <a:pPr marL="0" lvl="1" indent="0" algn="just">
              <a:lnSpc>
                <a:spcPct val="150000"/>
              </a:lnSpc>
            </a:pPr>
            <a:r>
              <a:rPr lang="en-US" altLang="zh-CN" sz="1400" kern="100" dirty="0">
                <a:latin typeface="+mn-ea"/>
                <a:ea typeface="+mn-ea"/>
                <a:cs typeface="Times New Roman" panose="02020603050405020304" pitchFamily="18" charset="0"/>
              </a:rPr>
              <a:t>    </a:t>
            </a:r>
            <a:r>
              <a:rPr lang="zh-CN" altLang="zh-CN" sz="1400" kern="100" dirty="0">
                <a:latin typeface="+mn-ea"/>
                <a:ea typeface="+mn-ea"/>
                <a:cs typeface="Times New Roman" panose="02020603050405020304" pitchFamily="18" charset="0"/>
              </a:rPr>
              <a:t>其中</a:t>
            </a:r>
            <a:r>
              <a:rPr lang="en-US" altLang="zh-CN" sz="1400" kern="100" dirty="0">
                <a:latin typeface="+mn-ea"/>
                <a:ea typeface="+mn-ea"/>
                <a:cs typeface="Times New Roman" panose="02020603050405020304" pitchFamily="18" charset="0"/>
              </a:rPr>
              <a:t>D020402</a:t>
            </a:r>
            <a:r>
              <a:rPr lang="zh-CN" altLang="zh-CN" sz="1400" kern="100" dirty="0">
                <a:latin typeface="+mn-ea"/>
                <a:ea typeface="+mn-ea"/>
                <a:cs typeface="Times New Roman" panose="02020603050405020304" pitchFamily="18" charset="0"/>
              </a:rPr>
              <a:t>表请依次选择“学生类型”、“学科门类”、“学生所在学科专业”。</a:t>
            </a:r>
            <a:r>
              <a:rPr lang="en-US" altLang="zh-CN" sz="1400" kern="100" dirty="0">
                <a:latin typeface="+mn-ea"/>
                <a:ea typeface="+mn-ea"/>
                <a:cs typeface="Times New Roman" panose="02020603050405020304" pitchFamily="18" charset="0"/>
              </a:rPr>
              <a:t>D100102</a:t>
            </a:r>
            <a:r>
              <a:rPr lang="zh-CN" altLang="zh-CN" sz="1400" kern="100" dirty="0">
                <a:latin typeface="+mn-ea"/>
                <a:ea typeface="+mn-ea"/>
                <a:cs typeface="Times New Roman" panose="02020603050405020304" pitchFamily="18" charset="0"/>
              </a:rPr>
              <a:t>请依次选择</a:t>
            </a:r>
            <a:r>
              <a:rPr lang="en-US" altLang="zh-CN" sz="1400" kern="100" dirty="0">
                <a:latin typeface="+mn-ea"/>
                <a:ea typeface="+mn-ea"/>
                <a:cs typeface="Times New Roman" panose="02020603050405020304" pitchFamily="18" charset="0"/>
              </a:rPr>
              <a:t>“</a:t>
            </a:r>
            <a:r>
              <a:rPr lang="zh-CN" altLang="zh-CN" sz="1400" kern="100" dirty="0">
                <a:latin typeface="+mn-ea"/>
                <a:ea typeface="+mn-ea"/>
                <a:cs typeface="Times New Roman" panose="02020603050405020304" pitchFamily="18" charset="0"/>
              </a:rPr>
              <a:t>类别</a:t>
            </a:r>
            <a:r>
              <a:rPr lang="en-US" altLang="zh-CN" sz="1400" kern="100" dirty="0">
                <a:latin typeface="+mn-ea"/>
                <a:ea typeface="+mn-ea"/>
                <a:cs typeface="Times New Roman" panose="02020603050405020304" pitchFamily="18" charset="0"/>
              </a:rPr>
              <a:t>”</a:t>
            </a:r>
            <a:r>
              <a:rPr lang="zh-CN" altLang="zh-CN" sz="1400" kern="100" dirty="0">
                <a:latin typeface="+mn-ea"/>
                <a:ea typeface="+mn-ea"/>
                <a:cs typeface="Times New Roman" panose="02020603050405020304" pitchFamily="18" charset="0"/>
              </a:rPr>
              <a:t>、</a:t>
            </a:r>
            <a:r>
              <a:rPr lang="en-US" altLang="zh-CN" sz="1400" kern="100" dirty="0">
                <a:latin typeface="+mn-ea"/>
                <a:ea typeface="+mn-ea"/>
                <a:cs typeface="Times New Roman" panose="02020603050405020304" pitchFamily="18" charset="0"/>
              </a:rPr>
              <a:t>“</a:t>
            </a:r>
            <a:r>
              <a:rPr lang="zh-CN" altLang="zh-CN" sz="1400" kern="100" dirty="0">
                <a:latin typeface="+mn-ea"/>
                <a:ea typeface="+mn-ea"/>
                <a:cs typeface="Times New Roman" panose="02020603050405020304" pitchFamily="18" charset="0"/>
              </a:rPr>
              <a:t>学科门类</a:t>
            </a:r>
            <a:r>
              <a:rPr lang="en-US" altLang="zh-CN" sz="1400" kern="100" dirty="0">
                <a:latin typeface="+mn-ea"/>
                <a:ea typeface="+mn-ea"/>
                <a:cs typeface="Times New Roman" panose="02020603050405020304" pitchFamily="18" charset="0"/>
              </a:rPr>
              <a:t>”</a:t>
            </a:r>
            <a:r>
              <a:rPr lang="zh-CN" altLang="zh-CN" sz="1400" kern="100" dirty="0">
                <a:latin typeface="+mn-ea"/>
                <a:ea typeface="+mn-ea"/>
                <a:cs typeface="Times New Roman" panose="02020603050405020304" pitchFamily="18" charset="0"/>
              </a:rPr>
              <a:t>、</a:t>
            </a:r>
            <a:r>
              <a:rPr lang="en-US" altLang="zh-CN" sz="1400" kern="100" dirty="0">
                <a:latin typeface="+mn-ea"/>
                <a:ea typeface="+mn-ea"/>
                <a:cs typeface="Times New Roman" panose="02020603050405020304" pitchFamily="18" charset="0"/>
              </a:rPr>
              <a:t>“</a:t>
            </a:r>
            <a:r>
              <a:rPr lang="zh-CN" altLang="zh-CN" sz="1400" kern="100" dirty="0">
                <a:latin typeface="+mn-ea"/>
                <a:ea typeface="+mn-ea"/>
                <a:cs typeface="Times New Roman" panose="02020603050405020304" pitchFamily="18" charset="0"/>
              </a:rPr>
              <a:t>所在学科专业</a:t>
            </a:r>
            <a:r>
              <a:rPr lang="en-US" altLang="zh-CN" sz="1400" kern="100" dirty="0">
                <a:latin typeface="+mn-ea"/>
                <a:ea typeface="+mn-ea"/>
                <a:cs typeface="Times New Roman" panose="02020603050405020304" pitchFamily="18" charset="0"/>
              </a:rPr>
              <a:t>”</a:t>
            </a:r>
            <a:r>
              <a:rPr lang="zh-CN" altLang="zh-CN" sz="1400" kern="100" dirty="0">
                <a:latin typeface="+mn-ea"/>
                <a:ea typeface="+mn-ea"/>
                <a:cs typeface="Times New Roman" panose="02020603050405020304" pitchFamily="18" charset="0"/>
              </a:rPr>
              <a:t>。</a:t>
            </a:r>
            <a:endParaRPr lang="en-US" altLang="zh-CN" sz="1400" kern="100" dirty="0">
              <a:latin typeface="+mn-ea"/>
              <a:ea typeface="+mn-ea"/>
              <a:cs typeface="Times New Roman" panose="02020603050405020304" pitchFamily="18" charset="0"/>
            </a:endParaRPr>
          </a:p>
          <a:p>
            <a:pPr marL="0" lvl="1" indent="0" algn="just">
              <a:lnSpc>
                <a:spcPct val="150000"/>
              </a:lnSpc>
            </a:pPr>
            <a:r>
              <a:rPr lang="en-US" altLang="zh-CN" sz="1400" kern="100" dirty="0">
                <a:latin typeface="+mn-ea"/>
                <a:ea typeface="+mn-ea"/>
                <a:cs typeface="Times New Roman" panose="02020603050405020304" pitchFamily="18" charset="0"/>
              </a:rPr>
              <a:t>    </a:t>
            </a:r>
            <a:r>
              <a:rPr lang="zh-CN" altLang="zh-CN" sz="1400" kern="100" dirty="0">
                <a:latin typeface="+mn-ea"/>
                <a:ea typeface="+mn-ea"/>
                <a:cs typeface="Times New Roman" panose="02020603050405020304" pitchFamily="18" charset="0"/>
              </a:rPr>
              <a:t>如果学校或学科采用自行填写方式，务必与下拉框内的学科专业名称相同，请采用</a:t>
            </a:r>
            <a:r>
              <a:rPr lang="en-US" altLang="zh-CN" sz="1400" kern="100" dirty="0">
                <a:latin typeface="+mn-ea"/>
                <a:ea typeface="+mn-ea"/>
                <a:cs typeface="Times New Roman" panose="02020603050405020304" pitchFamily="18" charset="0"/>
              </a:rPr>
              <a:t>6</a:t>
            </a:r>
            <a:r>
              <a:rPr lang="zh-CN" altLang="zh-CN" sz="1400" kern="100" dirty="0">
                <a:latin typeface="+mn-ea"/>
                <a:ea typeface="+mn-ea"/>
                <a:cs typeface="Times New Roman" panose="02020603050405020304" pitchFamily="18" charset="0"/>
              </a:rPr>
              <a:t>位（专业代码）或</a:t>
            </a:r>
            <a:r>
              <a:rPr lang="en-US" altLang="zh-CN" sz="1400" kern="100" dirty="0">
                <a:latin typeface="+mn-ea"/>
                <a:ea typeface="+mn-ea"/>
                <a:cs typeface="Times New Roman" panose="02020603050405020304" pitchFamily="18" charset="0"/>
              </a:rPr>
              <a:t>4</a:t>
            </a:r>
            <a:r>
              <a:rPr lang="zh-CN" altLang="zh-CN" sz="1400" kern="100" dirty="0">
                <a:latin typeface="+mn-ea"/>
                <a:ea typeface="+mn-ea"/>
                <a:cs typeface="Times New Roman" panose="02020603050405020304" pitchFamily="18" charset="0"/>
              </a:rPr>
              <a:t>位（学科代码）数字</a:t>
            </a:r>
            <a:r>
              <a:rPr lang="en-US" altLang="zh-CN" sz="1400" kern="100" dirty="0">
                <a:latin typeface="+mn-ea"/>
                <a:ea typeface="+mn-ea"/>
                <a:cs typeface="Times New Roman" panose="02020603050405020304" pitchFamily="18" charset="0"/>
              </a:rPr>
              <a:t>+</a:t>
            </a:r>
            <a:r>
              <a:rPr lang="zh-CN" altLang="zh-CN" sz="1400" kern="100" dirty="0">
                <a:latin typeface="+mn-ea"/>
                <a:ea typeface="+mn-ea"/>
                <a:cs typeface="Times New Roman" panose="02020603050405020304" pitchFamily="18" charset="0"/>
              </a:rPr>
              <a:t>学科或专业名称方式填写，具体请查阅教育部发布的《学位授予和人才培养学科目录》（</a:t>
            </a:r>
            <a:r>
              <a:rPr lang="en-US" altLang="zh-CN" sz="1400" kern="100" dirty="0">
                <a:latin typeface="+mn-ea"/>
                <a:ea typeface="+mn-ea"/>
                <a:cs typeface="Times New Roman" panose="02020603050405020304" pitchFamily="18" charset="0"/>
              </a:rPr>
              <a:t>2018</a:t>
            </a:r>
            <a:r>
              <a:rPr lang="zh-CN" altLang="zh-CN" sz="1400" kern="100" dirty="0">
                <a:latin typeface="+mn-ea"/>
                <a:ea typeface="+mn-ea"/>
                <a:cs typeface="Times New Roman" panose="02020603050405020304" pitchFamily="18" charset="0"/>
              </a:rPr>
              <a:t>年</a:t>
            </a:r>
            <a:r>
              <a:rPr lang="en-US" altLang="zh-CN" sz="1400" kern="100" dirty="0">
                <a:latin typeface="+mn-ea"/>
                <a:ea typeface="+mn-ea"/>
                <a:cs typeface="Times New Roman" panose="02020603050405020304" pitchFamily="18" charset="0"/>
              </a:rPr>
              <a:t>4</a:t>
            </a:r>
            <a:r>
              <a:rPr lang="zh-CN" altLang="zh-CN" sz="1400" kern="100" dirty="0">
                <a:latin typeface="+mn-ea"/>
                <a:ea typeface="+mn-ea"/>
                <a:cs typeface="Times New Roman" panose="02020603050405020304" pitchFamily="18" charset="0"/>
              </a:rPr>
              <a:t>月更新）和《普通高等学校本科专业目录（</a:t>
            </a:r>
            <a:r>
              <a:rPr lang="en-US" altLang="zh-CN" sz="1400" kern="100" dirty="0">
                <a:latin typeface="+mn-ea"/>
                <a:ea typeface="+mn-ea"/>
                <a:cs typeface="Times New Roman" panose="02020603050405020304" pitchFamily="18" charset="0"/>
              </a:rPr>
              <a:t>2020</a:t>
            </a:r>
            <a:r>
              <a:rPr lang="zh-CN" altLang="zh-CN" sz="1400" kern="100" dirty="0">
                <a:latin typeface="+mn-ea"/>
                <a:ea typeface="+mn-ea"/>
                <a:cs typeface="Times New Roman" panose="02020603050405020304" pitchFamily="18" charset="0"/>
              </a:rPr>
              <a:t>年版）》。</a:t>
            </a:r>
            <a:endParaRPr lang="zh-CN" altLang="zh-CN" sz="1400" kern="100" dirty="0">
              <a:latin typeface="+mn-ea"/>
              <a:ea typeface="+mn-ea"/>
              <a:cs typeface="Times New Roman" panose="02020603050405020304" pitchFamily="18" charset="0"/>
            </a:endParaRPr>
          </a:p>
          <a:p>
            <a:pPr marL="0" lvl="1" indent="0" algn="just">
              <a:lnSpc>
                <a:spcPct val="150000"/>
              </a:lnSpc>
            </a:pPr>
            <a:r>
              <a:rPr lang="en-US" altLang="zh-CN" b="1" dirty="0">
                <a:latin typeface="+mn-ea"/>
                <a:ea typeface="+mn-ea"/>
              </a:rPr>
              <a:t>5. </a:t>
            </a:r>
            <a:r>
              <a:rPr lang="zh-CN" altLang="zh-CN" b="1" dirty="0">
                <a:latin typeface="+mn-ea"/>
                <a:ea typeface="+mn-ea"/>
              </a:rPr>
              <a:t>清单表中的红色列与其他列有什么区别？</a:t>
            </a:r>
            <a:endParaRPr lang="en-US" altLang="zh-CN" b="1" dirty="0">
              <a:latin typeface="+mn-ea"/>
              <a:ea typeface="+mn-ea"/>
            </a:endParaRPr>
          </a:p>
          <a:p>
            <a:pPr marL="0" lvl="1" indent="0" algn="just">
              <a:lnSpc>
                <a:spcPct val="150000"/>
              </a:lnSpc>
            </a:pPr>
            <a:r>
              <a:rPr lang="en-US" altLang="zh-CN" sz="1400" kern="100" dirty="0">
                <a:latin typeface="+mn-ea"/>
                <a:ea typeface="+mn-ea"/>
                <a:cs typeface="Times New Roman" panose="02020603050405020304" pitchFamily="18" charset="0"/>
              </a:rPr>
              <a:t>    </a:t>
            </a:r>
            <a:r>
              <a:rPr lang="zh-CN" altLang="zh-CN" sz="1400" kern="100" dirty="0">
                <a:latin typeface="+mn-ea"/>
                <a:ea typeface="+mn-ea"/>
                <a:cs typeface="Times New Roman" panose="02020603050405020304" pitchFamily="18" charset="0"/>
              </a:rPr>
              <a:t>红色列为表格内必填项，为该表最重要的信息，填报数据时必须填写，如该列为空白，即未填写数据，则无法导入平台，即使该行其他单元格已填写数据，也无法导入。请谨记。非红色列数据可以为空</a:t>
            </a:r>
            <a:r>
              <a:rPr lang="zh-CN" altLang="en-US" sz="1400" kern="100" dirty="0">
                <a:latin typeface="+mn-ea"/>
                <a:ea typeface="+mn-ea"/>
                <a:cs typeface="Times New Roman" panose="02020603050405020304" pitchFamily="18" charset="0"/>
              </a:rPr>
              <a:t>。</a:t>
            </a:r>
            <a:endParaRPr lang="zh-CN" altLang="zh-CN" sz="1400" kern="100" dirty="0">
              <a:latin typeface="+mn-ea"/>
              <a:ea typeface="+mn-ea"/>
              <a:cs typeface="Times New Roman" panose="02020603050405020304" pitchFamily="18" charset="0"/>
            </a:endParaRPr>
          </a:p>
        </p:txBody>
      </p:sp>
    </p:spTree>
  </p:cSld>
  <p:clrMapOvr>
    <a:masterClrMapping/>
  </p:clrMapOvr>
  <p:transition spd="med">
    <p:fade/>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extBox 8"/>
          <p:cNvSpPr txBox="1">
            <a:spLocks noChangeArrowheads="1"/>
          </p:cNvSpPr>
          <p:nvPr/>
        </p:nvSpPr>
        <p:spPr bwMode="auto">
          <a:xfrm>
            <a:off x="825500" y="217488"/>
            <a:ext cx="6300788" cy="585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r>
              <a:rPr lang="zh-CN" altLang="en-US" sz="3200" dirty="0">
                <a:solidFill>
                  <a:srgbClr val="5F5E5C"/>
                </a:solidFill>
                <a:latin typeface="华康俪金黑W8(P)"/>
                <a:ea typeface="华康俪金黑W8(P)"/>
                <a:cs typeface="华康俪金黑W8(P)"/>
              </a:rPr>
              <a:t>数据填报注意事项</a:t>
            </a:r>
            <a:endParaRPr lang="zh-CN" altLang="zh-CN" sz="3200" dirty="0">
              <a:solidFill>
                <a:srgbClr val="5F5E5C"/>
              </a:solidFill>
              <a:latin typeface="华康俪金黑W8(P)"/>
              <a:ea typeface="华康俪金黑W8(P)"/>
              <a:cs typeface="华康俪金黑W8(P)"/>
            </a:endParaRPr>
          </a:p>
        </p:txBody>
      </p:sp>
      <p:sp>
        <p:nvSpPr>
          <p:cNvPr id="5" name="矩形 3"/>
          <p:cNvSpPr>
            <a:spLocks noChangeArrowheads="1"/>
          </p:cNvSpPr>
          <p:nvPr/>
        </p:nvSpPr>
        <p:spPr bwMode="auto">
          <a:xfrm>
            <a:off x="682389" y="912728"/>
            <a:ext cx="10761752" cy="54361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342900" indent="-342900">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lvl="1" indent="0" algn="just">
              <a:lnSpc>
                <a:spcPct val="150000"/>
              </a:lnSpc>
            </a:pPr>
            <a:r>
              <a:rPr lang="en-US" altLang="zh-CN" b="1" dirty="0">
                <a:latin typeface="+mn-ea"/>
                <a:ea typeface="+mn-ea"/>
              </a:rPr>
              <a:t>6. </a:t>
            </a:r>
            <a:r>
              <a:rPr lang="zh-CN" altLang="zh-CN" b="1" dirty="0">
                <a:latin typeface="+mn-ea"/>
                <a:ea typeface="+mn-ea"/>
              </a:rPr>
              <a:t>金额数字填写正确，为什么无法通过平数据检测？</a:t>
            </a:r>
            <a:endParaRPr lang="en-US" altLang="zh-CN" b="1" dirty="0">
              <a:latin typeface="+mn-ea"/>
              <a:ea typeface="+mn-ea"/>
            </a:endParaRPr>
          </a:p>
          <a:p>
            <a:pPr marL="0" lvl="1" indent="0" algn="just">
              <a:lnSpc>
                <a:spcPct val="150000"/>
              </a:lnSpc>
            </a:pPr>
            <a:r>
              <a:rPr lang="en-US" altLang="zh-CN" sz="1600" kern="100" dirty="0">
                <a:latin typeface="+mn-ea"/>
                <a:ea typeface="+mn-ea"/>
                <a:cs typeface="Times New Roman" panose="02020603050405020304" pitchFamily="18" charset="0"/>
              </a:rPr>
              <a:t>    </a:t>
            </a:r>
            <a:r>
              <a:rPr lang="zh-CN" altLang="zh-CN" sz="1600" kern="100" dirty="0">
                <a:latin typeface="+mn-ea"/>
                <a:ea typeface="+mn-ea"/>
                <a:cs typeface="Times New Roman" panose="02020603050405020304" pitchFamily="18" charset="0"/>
              </a:rPr>
              <a:t>所有清单表需要填写金额的单元格已设定了格式，填写数字必须小于</a:t>
            </a:r>
            <a:r>
              <a:rPr lang="en-US" altLang="zh-CN" sz="1600" kern="100" dirty="0">
                <a:latin typeface="+mn-ea"/>
                <a:ea typeface="+mn-ea"/>
                <a:cs typeface="Times New Roman" panose="02020603050405020304" pitchFamily="18" charset="0"/>
              </a:rPr>
              <a:t>100000000</a:t>
            </a:r>
            <a:r>
              <a:rPr lang="zh-CN" altLang="zh-CN" sz="1600" kern="100" dirty="0">
                <a:latin typeface="+mn-ea"/>
                <a:ea typeface="+mn-ea"/>
                <a:cs typeface="Times New Roman" panose="02020603050405020304" pitchFamily="18" charset="0"/>
              </a:rPr>
              <a:t>，小数位没有限制，数字不能是每</a:t>
            </a:r>
            <a:r>
              <a:rPr lang="en-US" altLang="zh-CN" sz="1600" kern="100" dirty="0">
                <a:latin typeface="+mn-ea"/>
                <a:ea typeface="+mn-ea"/>
                <a:cs typeface="Times New Roman" panose="02020603050405020304" pitchFamily="18" charset="0"/>
              </a:rPr>
              <a:t>3</a:t>
            </a:r>
            <a:r>
              <a:rPr lang="zh-CN" altLang="zh-CN" sz="1600" kern="100" dirty="0">
                <a:latin typeface="+mn-ea"/>
                <a:ea typeface="+mn-ea"/>
                <a:cs typeface="Times New Roman" panose="02020603050405020304" pitchFamily="18" charset="0"/>
              </a:rPr>
              <a:t>位逗号隔开的格式，请采用纯数字填写，所有金额后无需填写单位，平台默认万元。</a:t>
            </a:r>
            <a:endParaRPr lang="en-US" altLang="zh-CN" sz="1600" kern="100" dirty="0">
              <a:latin typeface="+mn-ea"/>
              <a:ea typeface="+mn-ea"/>
              <a:cs typeface="Times New Roman" panose="02020603050405020304" pitchFamily="18" charset="0"/>
            </a:endParaRPr>
          </a:p>
          <a:p>
            <a:pPr marL="0" lvl="1" indent="0" algn="just">
              <a:lnSpc>
                <a:spcPct val="150000"/>
              </a:lnSpc>
            </a:pPr>
            <a:r>
              <a:rPr lang="en-US" altLang="zh-CN" b="1" dirty="0">
                <a:latin typeface="+mn-ea"/>
                <a:ea typeface="+mn-ea"/>
              </a:rPr>
              <a:t>7. </a:t>
            </a:r>
            <a:r>
              <a:rPr lang="zh-CN" altLang="zh-CN" b="1" dirty="0">
                <a:latin typeface="+mn-ea"/>
                <a:ea typeface="+mn-ea"/>
              </a:rPr>
              <a:t>表格内发现有文字错误怎么办？</a:t>
            </a:r>
            <a:endParaRPr lang="en-US" altLang="zh-CN" b="1" dirty="0">
              <a:latin typeface="+mn-ea"/>
              <a:ea typeface="+mn-ea"/>
            </a:endParaRPr>
          </a:p>
          <a:p>
            <a:pPr marL="0" lvl="1" indent="0" algn="just">
              <a:lnSpc>
                <a:spcPct val="150000"/>
              </a:lnSpc>
            </a:pPr>
            <a:r>
              <a:rPr lang="en-US" altLang="zh-CN" sz="1600" kern="100" dirty="0">
                <a:latin typeface="+mn-ea"/>
                <a:ea typeface="+mn-ea"/>
                <a:cs typeface="Times New Roman" panose="02020603050405020304" pitchFamily="18" charset="0"/>
              </a:rPr>
              <a:t>    </a:t>
            </a:r>
            <a:r>
              <a:rPr lang="zh-CN" altLang="zh-CN" sz="1600" kern="100" dirty="0">
                <a:latin typeface="+mn-ea"/>
                <a:ea typeface="+mn-ea"/>
                <a:cs typeface="Times New Roman" panose="02020603050405020304" pitchFamily="18" charset="0"/>
              </a:rPr>
              <a:t>如在填报数据时发现表名、列名或表格右侧填报说明内文字有误、或有歧义引起填报疑惑，请以教育部发布的指标体系（电子版）为准，如有疑问请联系课题组相关老师咨询。</a:t>
            </a:r>
            <a:endParaRPr lang="en-US" altLang="zh-CN" sz="1600" kern="100" dirty="0">
              <a:latin typeface="+mn-ea"/>
              <a:ea typeface="+mn-ea"/>
              <a:cs typeface="Times New Roman" panose="02020603050405020304" pitchFamily="18" charset="0"/>
            </a:endParaRPr>
          </a:p>
          <a:p>
            <a:pPr marL="0" lvl="1" indent="0" algn="just">
              <a:lnSpc>
                <a:spcPct val="150000"/>
              </a:lnSpc>
            </a:pPr>
            <a:r>
              <a:rPr lang="en-US" altLang="zh-CN" b="1" dirty="0">
                <a:latin typeface="+mn-ea"/>
                <a:ea typeface="+mn-ea"/>
              </a:rPr>
              <a:t>8. </a:t>
            </a:r>
            <a:r>
              <a:rPr lang="zh-CN" altLang="zh-CN" b="1" dirty="0">
                <a:latin typeface="+mn-ea"/>
                <a:ea typeface="+mn-ea"/>
              </a:rPr>
              <a:t>所有清单表必须填写数据吗？如没有相关数据可以不填吗？</a:t>
            </a:r>
            <a:endParaRPr lang="en-US" altLang="zh-CN" b="1" dirty="0">
              <a:latin typeface="+mn-ea"/>
              <a:ea typeface="+mn-ea"/>
            </a:endParaRPr>
          </a:p>
          <a:p>
            <a:pPr marL="0" lvl="1" indent="0" algn="just">
              <a:lnSpc>
                <a:spcPct val="150000"/>
              </a:lnSpc>
            </a:pPr>
            <a:r>
              <a:rPr lang="en-US" altLang="zh-CN" sz="1400" kern="100" dirty="0">
                <a:latin typeface="+mn-ea"/>
                <a:ea typeface="+mn-ea"/>
                <a:cs typeface="Times New Roman" panose="02020603050405020304" pitchFamily="18" charset="0"/>
              </a:rPr>
              <a:t>    </a:t>
            </a:r>
            <a:r>
              <a:rPr lang="zh-CN" altLang="zh-CN" sz="1600" kern="100" dirty="0">
                <a:latin typeface="+mn-ea"/>
                <a:ea typeface="+mn-ea"/>
                <a:cs typeface="Times New Roman" panose="02020603050405020304" pitchFamily="18" charset="0"/>
              </a:rPr>
              <a:t>所有清单表数据请结合本校或本学科按实际情况填写，如无相关数据请保留空白，无需填“无”或其他类似的文字。</a:t>
            </a:r>
            <a:endParaRPr lang="zh-CN" altLang="zh-CN" sz="1600" kern="100" dirty="0">
              <a:latin typeface="+mn-ea"/>
              <a:ea typeface="+mn-ea"/>
              <a:cs typeface="Times New Roman" panose="02020603050405020304" pitchFamily="18" charset="0"/>
            </a:endParaRPr>
          </a:p>
          <a:p>
            <a:pPr marL="0" lvl="1" indent="0" algn="just">
              <a:lnSpc>
                <a:spcPct val="150000"/>
              </a:lnSpc>
            </a:pPr>
            <a:r>
              <a:rPr lang="en-US" altLang="zh-CN" b="1" dirty="0">
                <a:latin typeface="+mn-ea"/>
                <a:ea typeface="+mn-ea"/>
              </a:rPr>
              <a:t>9. D040202</a:t>
            </a:r>
            <a:r>
              <a:rPr lang="zh-CN" altLang="zh-CN" b="1" dirty="0">
                <a:latin typeface="+mn-ea"/>
                <a:ea typeface="+mn-ea"/>
              </a:rPr>
              <a:t>、</a:t>
            </a:r>
            <a:r>
              <a:rPr lang="en-US" altLang="zh-CN" b="1" dirty="0">
                <a:latin typeface="+mn-ea"/>
                <a:ea typeface="+mn-ea"/>
              </a:rPr>
              <a:t>D040203</a:t>
            </a:r>
            <a:r>
              <a:rPr lang="zh-CN" altLang="zh-CN" b="1" dirty="0">
                <a:latin typeface="+mn-ea"/>
                <a:ea typeface="+mn-ea"/>
              </a:rPr>
              <a:t>、</a:t>
            </a:r>
            <a:r>
              <a:rPr lang="en-US" altLang="zh-CN" b="1" dirty="0">
                <a:latin typeface="+mn-ea"/>
                <a:ea typeface="+mn-ea"/>
              </a:rPr>
              <a:t>D040204</a:t>
            </a:r>
            <a:r>
              <a:rPr lang="zh-CN" altLang="zh-CN" b="1" dirty="0">
                <a:latin typeface="+mn-ea"/>
                <a:ea typeface="+mn-ea"/>
              </a:rPr>
              <a:t>承担多个子项目如何填写？</a:t>
            </a:r>
            <a:endParaRPr lang="en-US" altLang="zh-CN" b="1" dirty="0">
              <a:latin typeface="+mn-ea"/>
              <a:ea typeface="+mn-ea"/>
            </a:endParaRPr>
          </a:p>
          <a:p>
            <a:pPr marL="0" lvl="1" indent="0" algn="just">
              <a:lnSpc>
                <a:spcPct val="150000"/>
              </a:lnSpc>
            </a:pPr>
            <a:r>
              <a:rPr lang="en-US" altLang="zh-CN" sz="1600" kern="100" dirty="0">
                <a:latin typeface="+mn-ea"/>
                <a:ea typeface="+mn-ea"/>
                <a:cs typeface="Times New Roman" panose="02020603050405020304" pitchFamily="18" charset="0"/>
              </a:rPr>
              <a:t>    </a:t>
            </a:r>
            <a:r>
              <a:rPr lang="zh-CN" altLang="zh-CN" sz="1600" kern="100" dirty="0">
                <a:latin typeface="+mn-ea"/>
                <a:ea typeface="+mn-ea"/>
                <a:cs typeface="Times New Roman" panose="02020603050405020304" pitchFamily="18" charset="0"/>
              </a:rPr>
              <a:t>项目、平台、基地按实际情况填写，如承担多个子项目，请分行填写，表格前半部分可以重复填写，重复的内容请不要采用合并的填写方式，否则会造成数据无法全部导入的问题。学科相关表格相同。</a:t>
            </a:r>
            <a:endParaRPr lang="en-US" altLang="zh-CN" sz="1600" kern="100" dirty="0">
              <a:latin typeface="+mn-ea"/>
              <a:ea typeface="+mn-ea"/>
              <a:cs typeface="Times New Roman" panose="02020603050405020304" pitchFamily="18" charset="0"/>
            </a:endParaRPr>
          </a:p>
          <a:p>
            <a:pPr marL="0" lvl="1" indent="0" algn="just">
              <a:lnSpc>
                <a:spcPct val="150000"/>
              </a:lnSpc>
            </a:pPr>
            <a:r>
              <a:rPr lang="en-US" altLang="zh-CN" b="1" dirty="0">
                <a:latin typeface="+mn-ea"/>
                <a:ea typeface="+mn-ea"/>
              </a:rPr>
              <a:t>10. D100303</a:t>
            </a:r>
            <a:r>
              <a:rPr lang="zh-CN" altLang="zh-CN" b="1" dirty="0">
                <a:latin typeface="+mn-ea"/>
                <a:ea typeface="+mn-ea"/>
              </a:rPr>
              <a:t>学校发起成立或加入的国际组织与联盟清单表如果参与学科存在多个怎么填写？</a:t>
            </a:r>
            <a:endParaRPr lang="zh-CN" altLang="zh-CN" b="1" dirty="0">
              <a:latin typeface="+mn-ea"/>
              <a:ea typeface="+mn-ea"/>
            </a:endParaRPr>
          </a:p>
          <a:p>
            <a:pPr marL="0" lvl="1" indent="0" algn="just">
              <a:lnSpc>
                <a:spcPct val="150000"/>
              </a:lnSpc>
            </a:pPr>
            <a:r>
              <a:rPr lang="en-US" altLang="zh-CN" sz="1600" kern="100" dirty="0">
                <a:latin typeface="+mn-ea"/>
                <a:ea typeface="+mn-ea"/>
                <a:cs typeface="Times New Roman" panose="02020603050405020304" pitchFamily="18" charset="0"/>
              </a:rPr>
              <a:t>    </a:t>
            </a:r>
            <a:r>
              <a:rPr lang="zh-CN" altLang="zh-CN" sz="1600" kern="100" dirty="0">
                <a:latin typeface="+mn-ea"/>
                <a:ea typeface="+mn-ea"/>
                <a:cs typeface="Times New Roman" panose="02020603050405020304" pitchFamily="18" charset="0"/>
              </a:rPr>
              <a:t>请按不同学科分行填写，同时国际学术组织与联盟名称保持一致，如果参与学科非常多，请根据实际情况填写主要的参与学科。</a:t>
            </a:r>
            <a:endParaRPr lang="zh-CN" altLang="zh-CN" sz="1600" kern="100" dirty="0">
              <a:latin typeface="+mn-ea"/>
              <a:ea typeface="+mn-ea"/>
              <a:cs typeface="Times New Roman" panose="02020603050405020304" pitchFamily="18" charset="0"/>
            </a:endParaRPr>
          </a:p>
        </p:txBody>
      </p:sp>
    </p:spTree>
  </p:cSld>
  <p:clrMapOvr>
    <a:masterClrMapping/>
  </p:clrMapOvr>
  <p:transition spd="med">
    <p:fade/>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extBox 8"/>
          <p:cNvSpPr txBox="1">
            <a:spLocks noChangeArrowheads="1"/>
          </p:cNvSpPr>
          <p:nvPr/>
        </p:nvSpPr>
        <p:spPr bwMode="auto">
          <a:xfrm>
            <a:off x="825500" y="217488"/>
            <a:ext cx="6300788" cy="585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r>
              <a:rPr lang="zh-CN" altLang="en-US" sz="3200" dirty="0">
                <a:solidFill>
                  <a:srgbClr val="5F5E5C"/>
                </a:solidFill>
                <a:latin typeface="华康俪金黑W8(P)"/>
                <a:ea typeface="华康俪金黑W8(P)"/>
                <a:cs typeface="华康俪金黑W8(P)"/>
              </a:rPr>
              <a:t>数据填报注意事项</a:t>
            </a:r>
            <a:endParaRPr lang="zh-CN" altLang="zh-CN" sz="3200" dirty="0">
              <a:solidFill>
                <a:srgbClr val="5F5E5C"/>
              </a:solidFill>
              <a:latin typeface="华康俪金黑W8(P)"/>
              <a:ea typeface="华康俪金黑W8(P)"/>
              <a:cs typeface="华康俪金黑W8(P)"/>
            </a:endParaRPr>
          </a:p>
        </p:txBody>
      </p:sp>
      <p:sp>
        <p:nvSpPr>
          <p:cNvPr id="5" name="矩形 3"/>
          <p:cNvSpPr>
            <a:spLocks noChangeArrowheads="1"/>
          </p:cNvSpPr>
          <p:nvPr/>
        </p:nvSpPr>
        <p:spPr bwMode="auto">
          <a:xfrm>
            <a:off x="682388" y="912728"/>
            <a:ext cx="10856019" cy="30918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342900" indent="-342900">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lvl="1" indent="0" algn="just">
              <a:lnSpc>
                <a:spcPct val="150000"/>
              </a:lnSpc>
            </a:pPr>
            <a:r>
              <a:rPr lang="en-US" altLang="zh-CN" b="1" dirty="0">
                <a:latin typeface="+mn-ea"/>
                <a:ea typeface="+mn-ea"/>
              </a:rPr>
              <a:t>11. </a:t>
            </a:r>
            <a:r>
              <a:rPr lang="zh-CN" altLang="zh-CN" b="1" dirty="0">
                <a:latin typeface="+mn-ea"/>
                <a:ea typeface="+mn-ea"/>
              </a:rPr>
              <a:t>指标体系里的留白项目如何填写？</a:t>
            </a:r>
            <a:endParaRPr lang="en-US" altLang="zh-CN" b="1" dirty="0">
              <a:latin typeface="+mn-ea"/>
              <a:ea typeface="+mn-ea"/>
            </a:endParaRPr>
          </a:p>
          <a:p>
            <a:pPr marL="0" lvl="1" indent="0" algn="just">
              <a:lnSpc>
                <a:spcPct val="150000"/>
              </a:lnSpc>
            </a:pPr>
            <a:r>
              <a:rPr lang="en-US" altLang="zh-CN" sz="1600" kern="100" dirty="0">
                <a:latin typeface="+mn-ea"/>
                <a:ea typeface="+mn-ea"/>
                <a:cs typeface="Times New Roman" panose="02020603050405020304" pitchFamily="18" charset="0"/>
              </a:rPr>
              <a:t>    </a:t>
            </a:r>
            <a:r>
              <a:rPr lang="zh-CN" altLang="zh-CN" sz="1600" kern="100" dirty="0">
                <a:latin typeface="+mn-ea"/>
                <a:ea typeface="+mn-ea"/>
                <a:cs typeface="Times New Roman" panose="02020603050405020304" pitchFamily="18" charset="0"/>
              </a:rPr>
              <a:t>省级高水平大学和优势特色学科建设监测指标体系设计充分体现了开放性理念。两套指标体系均设“留白”监测项目</a:t>
            </a:r>
            <a:r>
              <a:rPr lang="en-US" altLang="zh-CN" sz="1600" kern="100" dirty="0">
                <a:latin typeface="+mn-ea"/>
                <a:ea typeface="+mn-ea"/>
                <a:cs typeface="Times New Roman" panose="02020603050405020304" pitchFamily="18" charset="0"/>
              </a:rPr>
              <a:t>1</a:t>
            </a:r>
            <a:r>
              <a:rPr lang="zh-CN" altLang="zh-CN" sz="1600" kern="100" dirty="0">
                <a:latin typeface="+mn-ea"/>
                <a:ea typeface="+mn-ea"/>
                <a:cs typeface="Times New Roman" panose="02020603050405020304" pitchFamily="18" charset="0"/>
              </a:rPr>
              <a:t>个、“留白”监测要素若干、“留白”监测点若干，以“其他标志性成果”列出，高校、学科可结合自身实际情况选填，充分反映各自建设特色。</a:t>
            </a:r>
            <a:endParaRPr lang="zh-CN" altLang="zh-CN" sz="1600" kern="100" dirty="0">
              <a:latin typeface="+mn-ea"/>
              <a:ea typeface="+mn-ea"/>
              <a:cs typeface="Times New Roman" panose="02020603050405020304" pitchFamily="18" charset="0"/>
            </a:endParaRPr>
          </a:p>
          <a:p>
            <a:pPr marL="0" lvl="1" indent="0" algn="just">
              <a:lnSpc>
                <a:spcPct val="150000"/>
              </a:lnSpc>
            </a:pPr>
            <a:r>
              <a:rPr lang="en-US" altLang="zh-CN" sz="1600" kern="100" dirty="0">
                <a:latin typeface="+mn-ea"/>
                <a:ea typeface="+mn-ea"/>
                <a:cs typeface="Times New Roman" panose="02020603050405020304" pitchFamily="18" charset="0"/>
              </a:rPr>
              <a:t>    </a:t>
            </a:r>
            <a:r>
              <a:rPr lang="zh-CN" altLang="zh-CN" sz="1600" kern="100" dirty="0">
                <a:latin typeface="+mn-ea"/>
                <a:ea typeface="+mn-ea"/>
                <a:cs typeface="Times New Roman" panose="02020603050405020304" pitchFamily="18" charset="0"/>
              </a:rPr>
              <a:t>开放性填报的内容需采用附件方式直接平台上传。材料可以是</a:t>
            </a:r>
            <a:r>
              <a:rPr lang="en-US" altLang="zh-CN" sz="1600" kern="100" dirty="0">
                <a:latin typeface="+mn-ea"/>
                <a:ea typeface="+mn-ea"/>
                <a:cs typeface="Times New Roman" panose="02020603050405020304" pitchFamily="18" charset="0"/>
              </a:rPr>
              <a:t> word/jpeg </a:t>
            </a:r>
            <a:r>
              <a:rPr lang="zh-CN" altLang="zh-CN" sz="1600" kern="100" dirty="0">
                <a:latin typeface="+mn-ea"/>
                <a:ea typeface="+mn-ea"/>
                <a:cs typeface="Times New Roman" panose="02020603050405020304" pitchFamily="18" charset="0"/>
              </a:rPr>
              <a:t>图片</a:t>
            </a:r>
            <a:r>
              <a:rPr lang="en-US" altLang="zh-CN" sz="1600" kern="100" dirty="0">
                <a:latin typeface="+mn-ea"/>
                <a:ea typeface="+mn-ea"/>
                <a:cs typeface="Times New Roman" panose="02020603050405020304" pitchFamily="18" charset="0"/>
              </a:rPr>
              <a:t>/pdf/ppt </a:t>
            </a:r>
            <a:r>
              <a:rPr lang="zh-CN" altLang="zh-CN" sz="1600" kern="100" dirty="0">
                <a:latin typeface="+mn-ea"/>
                <a:ea typeface="+mn-ea"/>
                <a:cs typeface="Times New Roman" panose="02020603050405020304" pitchFamily="18" charset="0"/>
              </a:rPr>
              <a:t>等文字图标格式，不能是音视频文件，如多个文件请把所有材料文件放在一个压缩包里提交，平台只接受</a:t>
            </a:r>
            <a:r>
              <a:rPr lang="en-US" altLang="zh-CN" sz="1600" kern="100" dirty="0" err="1">
                <a:latin typeface="+mn-ea"/>
                <a:ea typeface="+mn-ea"/>
                <a:cs typeface="Times New Roman" panose="02020603050405020304" pitchFamily="18" charset="0"/>
              </a:rPr>
              <a:t>rar</a:t>
            </a:r>
            <a:r>
              <a:rPr lang="zh-CN" altLang="zh-CN" sz="1600" kern="100" dirty="0">
                <a:latin typeface="+mn-ea"/>
                <a:ea typeface="+mn-ea"/>
                <a:cs typeface="Times New Roman" panose="02020603050405020304" pitchFamily="18" charset="0"/>
              </a:rPr>
              <a:t>、</a:t>
            </a:r>
            <a:r>
              <a:rPr lang="en-US" altLang="zh-CN" sz="1600" kern="100" dirty="0">
                <a:latin typeface="+mn-ea"/>
                <a:ea typeface="+mn-ea"/>
                <a:cs typeface="Times New Roman" panose="02020603050405020304" pitchFamily="18" charset="0"/>
              </a:rPr>
              <a:t>zip</a:t>
            </a:r>
            <a:r>
              <a:rPr lang="zh-CN" altLang="zh-CN" sz="1600" kern="100" dirty="0">
                <a:latin typeface="+mn-ea"/>
                <a:ea typeface="+mn-ea"/>
                <a:cs typeface="Times New Roman" panose="02020603050405020304" pitchFamily="18" charset="0"/>
              </a:rPr>
              <a:t>、</a:t>
            </a:r>
            <a:r>
              <a:rPr lang="en-US" altLang="zh-CN" sz="1600" kern="100" dirty="0">
                <a:latin typeface="+mn-ea"/>
                <a:ea typeface="+mn-ea"/>
                <a:cs typeface="Times New Roman" panose="02020603050405020304" pitchFamily="18" charset="0"/>
              </a:rPr>
              <a:t>docx</a:t>
            </a:r>
            <a:r>
              <a:rPr lang="zh-CN" altLang="zh-CN" sz="1600" kern="100" dirty="0">
                <a:latin typeface="+mn-ea"/>
                <a:ea typeface="+mn-ea"/>
                <a:cs typeface="Times New Roman" panose="02020603050405020304" pitchFamily="18" charset="0"/>
              </a:rPr>
              <a:t>、</a:t>
            </a:r>
            <a:r>
              <a:rPr lang="en-US" altLang="zh-CN" sz="1600" kern="100" dirty="0">
                <a:latin typeface="+mn-ea"/>
                <a:ea typeface="+mn-ea"/>
                <a:cs typeface="Times New Roman" panose="02020603050405020304" pitchFamily="18" charset="0"/>
              </a:rPr>
              <a:t>doc</a:t>
            </a:r>
            <a:r>
              <a:rPr lang="zh-CN" altLang="zh-CN" sz="1600" kern="100" dirty="0">
                <a:latin typeface="+mn-ea"/>
                <a:ea typeface="+mn-ea"/>
                <a:cs typeface="Times New Roman" panose="02020603050405020304" pitchFamily="18" charset="0"/>
              </a:rPr>
              <a:t>格式文件，文件名请注明对应的监测项目，以免导入错误，单一附件大小不超过</a:t>
            </a:r>
            <a:r>
              <a:rPr lang="en-US" altLang="zh-CN" sz="1600" kern="100" dirty="0">
                <a:latin typeface="+mn-ea"/>
                <a:ea typeface="+mn-ea"/>
                <a:cs typeface="Times New Roman" panose="02020603050405020304" pitchFamily="18" charset="0"/>
              </a:rPr>
              <a:t>50MB</a:t>
            </a:r>
            <a:r>
              <a:rPr lang="zh-CN" altLang="zh-CN" sz="1600" kern="100" dirty="0">
                <a:latin typeface="+mn-ea"/>
                <a:ea typeface="+mn-ea"/>
                <a:cs typeface="Times New Roman" panose="02020603050405020304" pitchFamily="18" charset="0"/>
              </a:rPr>
              <a:t>。</a:t>
            </a:r>
            <a:endParaRPr lang="zh-CN" altLang="zh-CN" sz="1600" kern="100" dirty="0">
              <a:latin typeface="+mn-ea"/>
              <a:ea typeface="+mn-ea"/>
              <a:cs typeface="Times New Roman" panose="02020603050405020304" pitchFamily="18" charset="0"/>
            </a:endParaRPr>
          </a:p>
          <a:p>
            <a:pPr marL="0" lvl="1" indent="0" algn="just">
              <a:lnSpc>
                <a:spcPct val="150000"/>
              </a:lnSpc>
            </a:pPr>
            <a:r>
              <a:rPr lang="en-US" altLang="zh-CN" sz="1600" kern="100" dirty="0">
                <a:latin typeface="+mn-ea"/>
                <a:ea typeface="+mn-ea"/>
                <a:cs typeface="Times New Roman" panose="02020603050405020304" pitchFamily="18" charset="0"/>
              </a:rPr>
              <a:t>    </a:t>
            </a:r>
            <a:r>
              <a:rPr lang="zh-CN" altLang="zh-CN" sz="1600" kern="100" dirty="0">
                <a:latin typeface="+mn-ea"/>
                <a:ea typeface="+mn-ea"/>
                <a:cs typeface="Times New Roman" panose="02020603050405020304" pitchFamily="18" charset="0"/>
              </a:rPr>
              <a:t>符合要求的附件无需通过数据检测平台检测，可以直接提交给省市管理员导入。</a:t>
            </a:r>
            <a:endParaRPr lang="zh-CN" altLang="zh-CN" sz="1600" kern="100" dirty="0">
              <a:latin typeface="+mn-ea"/>
              <a:ea typeface="+mn-ea"/>
              <a:cs typeface="Times New Roman" panose="02020603050405020304" pitchFamily="18" charset="0"/>
            </a:endParaRPr>
          </a:p>
        </p:txBody>
      </p:sp>
    </p:spTree>
  </p:cSld>
  <p:clrMapOvr>
    <a:masterClrMapping/>
  </p:clrMapOvr>
  <p:transition spd="med">
    <p:fade/>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 y="1918624"/>
            <a:ext cx="12192000" cy="3020752"/>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p:cNvSpPr/>
          <p:nvPr/>
        </p:nvSpPr>
        <p:spPr>
          <a:xfrm>
            <a:off x="4836001" y="909000"/>
            <a:ext cx="2520000" cy="2520000"/>
          </a:xfrm>
          <a:prstGeom prst="rect">
            <a:avLst/>
          </a:prstGeom>
          <a:solidFill>
            <a:srgbClr val="009C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nvSpPr>
        <p:spPr>
          <a:xfrm>
            <a:off x="5408219" y="664246"/>
            <a:ext cx="1597489" cy="3154710"/>
          </a:xfrm>
          <a:prstGeom prst="rect">
            <a:avLst/>
          </a:prstGeom>
          <a:noFill/>
        </p:spPr>
        <p:txBody>
          <a:bodyPr wrap="square" rtlCol="0">
            <a:spAutoFit/>
          </a:bodyPr>
          <a:lstStyle/>
          <a:p>
            <a:r>
              <a:rPr lang="en-US" altLang="zh-CN" sz="19900" dirty="0">
                <a:solidFill>
                  <a:schemeClr val="bg1"/>
                </a:solidFill>
                <a:latin typeface="Impact" panose="020B0806030902050204" pitchFamily="34" charset="0"/>
              </a:rPr>
              <a:t>4</a:t>
            </a:r>
            <a:endParaRPr lang="zh-CN" altLang="en-US" sz="19900" dirty="0">
              <a:solidFill>
                <a:schemeClr val="bg1"/>
              </a:solidFill>
              <a:latin typeface="Impact" panose="020B0806030902050204" pitchFamily="34" charset="0"/>
            </a:endParaRPr>
          </a:p>
        </p:txBody>
      </p:sp>
      <p:sp>
        <p:nvSpPr>
          <p:cNvPr id="6" name="文本框 5"/>
          <p:cNvSpPr txBox="1"/>
          <p:nvPr/>
        </p:nvSpPr>
        <p:spPr>
          <a:xfrm>
            <a:off x="3015175" y="3448666"/>
            <a:ext cx="6161650" cy="1191993"/>
          </a:xfrm>
          <a:prstGeom prst="rect">
            <a:avLst/>
          </a:prstGeom>
          <a:noFill/>
        </p:spPr>
        <p:txBody>
          <a:bodyPr wrap="square" rtlCol="0">
            <a:spAutoFit/>
          </a:bodyPr>
          <a:lstStyle/>
          <a:p>
            <a:pPr algn="ctr">
              <a:lnSpc>
                <a:spcPct val="150000"/>
              </a:lnSpc>
            </a:pPr>
            <a:r>
              <a:rPr lang="zh-CN" altLang="en-US" sz="5400" b="1" dirty="0">
                <a:solidFill>
                  <a:schemeClr val="bg1"/>
                </a:solidFill>
                <a:latin typeface="微软雅黑" panose="020B0503020204020204" pitchFamily="34" charset="-122"/>
                <a:ea typeface="微软雅黑" panose="020B0503020204020204" pitchFamily="34" charset="-122"/>
              </a:rPr>
              <a:t>客服答疑</a:t>
            </a:r>
            <a:endParaRPr lang="zh-CN" altLang="en-US" sz="5400" b="1" dirty="0">
              <a:solidFill>
                <a:schemeClr val="bg1"/>
              </a:solidFill>
              <a:latin typeface="微软雅黑" panose="020B0503020204020204" pitchFamily="34" charset="-122"/>
              <a:ea typeface="微软雅黑" panose="020B0503020204020204" pitchFamily="34" charset="-122"/>
            </a:endParaRPr>
          </a:p>
        </p:txBody>
      </p:sp>
      <p:sp>
        <p:nvSpPr>
          <p:cNvPr id="9" name="直角三角形 8"/>
          <p:cNvSpPr/>
          <p:nvPr/>
        </p:nvSpPr>
        <p:spPr>
          <a:xfrm>
            <a:off x="7356001" y="909000"/>
            <a:ext cx="268688" cy="1009624"/>
          </a:xfrm>
          <a:prstGeom prst="rtTriangle">
            <a:avLst/>
          </a:prstGeom>
          <a:solidFill>
            <a:srgbClr val="0082D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直角三角形 9"/>
          <p:cNvSpPr/>
          <p:nvPr/>
        </p:nvSpPr>
        <p:spPr>
          <a:xfrm flipH="1">
            <a:off x="4565427" y="909000"/>
            <a:ext cx="268688" cy="1009624"/>
          </a:xfrm>
          <a:prstGeom prst="rtTriangle">
            <a:avLst/>
          </a:prstGeom>
          <a:solidFill>
            <a:srgbClr val="0082D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2" name="直接连接符 11"/>
          <p:cNvCxnSpPr/>
          <p:nvPr/>
        </p:nvCxnSpPr>
        <p:spPr>
          <a:xfrm>
            <a:off x="0" y="4273918"/>
            <a:ext cx="4244454" cy="0"/>
          </a:xfrm>
          <a:prstGeom prst="line">
            <a:avLst/>
          </a:prstGeom>
          <a:ln w="571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a:off x="8024884" y="4273918"/>
            <a:ext cx="4185616" cy="0"/>
          </a:xfrm>
          <a:prstGeom prst="line">
            <a:avLst/>
          </a:prstGeom>
          <a:ln w="57150">
            <a:solidFill>
              <a:schemeClr val="bg1"/>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extBox 8"/>
          <p:cNvSpPr txBox="1">
            <a:spLocks noChangeArrowheads="1"/>
          </p:cNvSpPr>
          <p:nvPr/>
        </p:nvSpPr>
        <p:spPr bwMode="auto">
          <a:xfrm>
            <a:off x="825500" y="217488"/>
            <a:ext cx="6300788" cy="585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3200" dirty="0">
                <a:solidFill>
                  <a:srgbClr val="5F5E5C"/>
                </a:solidFill>
                <a:latin typeface="华康俪金黑W8(P)"/>
                <a:ea typeface="华康俪金黑W8(P)"/>
                <a:cs typeface="华康俪金黑W8(P)"/>
              </a:rPr>
              <a:t>用户登录</a:t>
            </a:r>
            <a:endParaRPr lang="zh-CN" altLang="zh-CN" sz="3200" dirty="0">
              <a:solidFill>
                <a:srgbClr val="5F5E5C"/>
              </a:solidFill>
              <a:latin typeface="华康俪金黑W8(P)"/>
              <a:ea typeface="华康俪金黑W8(P)"/>
              <a:cs typeface="华康俪金黑W8(P)"/>
            </a:endParaRPr>
          </a:p>
        </p:txBody>
      </p:sp>
      <p:sp>
        <p:nvSpPr>
          <p:cNvPr id="3" name="矩形 3"/>
          <p:cNvSpPr>
            <a:spLocks noChangeArrowheads="1"/>
          </p:cNvSpPr>
          <p:nvPr/>
        </p:nvSpPr>
        <p:spPr bwMode="auto">
          <a:xfrm>
            <a:off x="825500" y="1245235"/>
            <a:ext cx="4432935" cy="21228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342900" indent="-342900">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342900" lvl="1" indent="-342900" algn="just">
              <a:buFont typeface="Wingdings" panose="05000000000000000000" pitchFamily="2" charset="2"/>
              <a:buChar char="ü"/>
            </a:pPr>
            <a:r>
              <a:rPr lang="zh-CN" altLang="en-US" sz="1600" dirty="0">
                <a:latin typeface="+mn-ea"/>
                <a:ea typeface="+mn-ea"/>
              </a:rPr>
              <a:t>网址：</a:t>
            </a:r>
            <a:r>
              <a:rPr lang="en-US" altLang="zh-CN" sz="1800" b="1" u="sng" kern="100" dirty="0">
                <a:solidFill>
                  <a:srgbClr val="000000"/>
                </a:solidFill>
                <a:effectLst/>
                <a:latin typeface="仿宋" panose="02010609060101010101" pitchFamily="49" charset="-122"/>
                <a:ea typeface="宋体" panose="02010600030101010101" pitchFamily="2" charset="-122"/>
                <a:cs typeface="Times New Roman" panose="02020603050405020304" pitchFamily="18" charset="0"/>
                <a:hlinkClick r:id="rId1"/>
              </a:rPr>
              <a:t>http://sjgsp.shec.edu.cn</a:t>
            </a:r>
            <a:endParaRPr lang="en-US" altLang="zh-CN" sz="1800" b="1" u="sng" kern="100" dirty="0">
              <a:solidFill>
                <a:srgbClr val="000000"/>
              </a:solidFill>
              <a:effectLst/>
              <a:latin typeface="仿宋" panose="02010609060101010101" pitchFamily="49" charset="-122"/>
              <a:ea typeface="宋体" panose="02010600030101010101" pitchFamily="2" charset="-122"/>
              <a:cs typeface="Times New Roman" panose="02020603050405020304" pitchFamily="18" charset="0"/>
            </a:endParaRPr>
          </a:p>
          <a:p>
            <a:pPr marL="342900" lvl="1" indent="-342900" algn="just">
              <a:buFont typeface="Wingdings" panose="05000000000000000000" pitchFamily="2" charset="2"/>
              <a:buChar char="ü"/>
            </a:pPr>
            <a:endParaRPr lang="en-US" altLang="zh-CN" u="sng" kern="100" dirty="0">
              <a:solidFill>
                <a:srgbClr val="000000"/>
              </a:solidFill>
              <a:latin typeface="仿宋" panose="02010609060101010101" pitchFamily="49" charset="-122"/>
              <a:cs typeface="Times New Roman" panose="02020603050405020304" pitchFamily="18" charset="0"/>
            </a:endParaRPr>
          </a:p>
          <a:p>
            <a:pPr marL="0" lvl="1" indent="0" algn="just">
              <a:buFont typeface="Wingdings" panose="05000000000000000000" pitchFamily="2" charset="2"/>
              <a:buNone/>
            </a:pPr>
            <a:r>
              <a:rPr lang="zh-CN" altLang="en-US" sz="1600" dirty="0">
                <a:solidFill>
                  <a:srgbClr val="FF0000"/>
                </a:solidFill>
                <a:latin typeface="+mn-ea"/>
                <a:ea typeface="+mn-ea"/>
              </a:rPr>
              <a:t>如无法打开网站，请按以下步骤尝试：打开文件夹：C:\windows\System32\drivers\etc，找到文件名为：</a:t>
            </a:r>
            <a:r>
              <a:rPr lang="en-US" altLang="zh-CN" sz="1600" dirty="0">
                <a:solidFill>
                  <a:srgbClr val="FF0000"/>
                </a:solidFill>
                <a:latin typeface="+mn-ea"/>
                <a:ea typeface="+mn-ea"/>
              </a:rPr>
              <a:t>“hosts”</a:t>
            </a:r>
            <a:r>
              <a:rPr lang="zh-CN" altLang="en-US" sz="1600" dirty="0">
                <a:solidFill>
                  <a:srgbClr val="FF0000"/>
                </a:solidFill>
                <a:latin typeface="+mn-ea"/>
                <a:ea typeface="+mn-ea"/>
              </a:rPr>
              <a:t>的文件</a:t>
            </a:r>
            <a:r>
              <a:rPr lang="zh-CN" altLang="en-US" sz="1600" dirty="0">
                <a:solidFill>
                  <a:srgbClr val="FF0000"/>
                </a:solidFill>
                <a:latin typeface="+mn-ea"/>
                <a:ea typeface="+mn-ea"/>
              </a:rPr>
              <a:t>，请用记事本方式打开，在文档内容最后添加一行：</a:t>
            </a:r>
            <a:endParaRPr lang="zh-CN" altLang="en-US" sz="1600" dirty="0">
              <a:solidFill>
                <a:srgbClr val="FF0000"/>
              </a:solidFill>
              <a:latin typeface="+mn-ea"/>
              <a:ea typeface="+mn-ea"/>
            </a:endParaRPr>
          </a:p>
          <a:p>
            <a:pPr marL="0" lvl="1" indent="0" algn="just">
              <a:buFont typeface="Wingdings" panose="05000000000000000000" pitchFamily="2" charset="2"/>
              <a:buNone/>
            </a:pPr>
            <a:r>
              <a:rPr lang="en-US" altLang="zh-CN" sz="1600" dirty="0">
                <a:solidFill>
                  <a:srgbClr val="FF0000"/>
                </a:solidFill>
                <a:latin typeface="+mn-ea"/>
                <a:ea typeface="+mn-ea"/>
              </a:rPr>
              <a:t>“</a:t>
            </a:r>
            <a:r>
              <a:rPr lang="zh-CN" altLang="en-US" sz="1600" dirty="0">
                <a:solidFill>
                  <a:srgbClr val="FF0000"/>
                </a:solidFill>
                <a:latin typeface="+mn-ea"/>
                <a:ea typeface="+mn-ea"/>
              </a:rPr>
              <a:t>202.120.199.151 sjgsp.shec.edu.cn</a:t>
            </a:r>
            <a:r>
              <a:rPr lang="en-US" altLang="zh-CN" sz="1600" dirty="0">
                <a:solidFill>
                  <a:srgbClr val="FF0000"/>
                </a:solidFill>
                <a:latin typeface="+mn-ea"/>
                <a:ea typeface="+mn-ea"/>
              </a:rPr>
              <a:t>”</a:t>
            </a:r>
            <a:endParaRPr lang="en-US" altLang="zh-CN" sz="1600" dirty="0">
              <a:solidFill>
                <a:srgbClr val="FF0000"/>
              </a:solidFill>
              <a:latin typeface="+mn-ea"/>
              <a:ea typeface="+mn-ea"/>
            </a:endParaRPr>
          </a:p>
          <a:p>
            <a:pPr marL="0" lvl="1" indent="0" algn="just">
              <a:buFont typeface="Wingdings" panose="05000000000000000000" pitchFamily="2" charset="2"/>
              <a:buNone/>
            </a:pPr>
            <a:r>
              <a:rPr lang="zh-CN" altLang="en-US" sz="1600" dirty="0">
                <a:solidFill>
                  <a:srgbClr val="FF0000"/>
                </a:solidFill>
                <a:latin typeface="+mn-ea"/>
                <a:ea typeface="+mn-ea"/>
              </a:rPr>
              <a:t>保存关闭，即可在浏览器中访问本网站。</a:t>
            </a:r>
            <a:endParaRPr lang="zh-CN" altLang="en-US" sz="1600" dirty="0">
              <a:solidFill>
                <a:srgbClr val="FF0000"/>
              </a:solidFill>
              <a:latin typeface="+mn-ea"/>
              <a:ea typeface="+mn-ea"/>
            </a:endParaRPr>
          </a:p>
        </p:txBody>
      </p:sp>
      <p:pic>
        <p:nvPicPr>
          <p:cNvPr id="2" name="图片 1"/>
          <p:cNvPicPr>
            <a:picLocks noChangeAspect="1"/>
          </p:cNvPicPr>
          <p:nvPr/>
        </p:nvPicPr>
        <p:blipFill>
          <a:blip r:embed="rId2"/>
          <a:stretch>
            <a:fillRect/>
          </a:stretch>
        </p:blipFill>
        <p:spPr>
          <a:xfrm>
            <a:off x="5912485" y="913130"/>
            <a:ext cx="5661660" cy="5173980"/>
          </a:xfrm>
          <a:prstGeom prst="rect">
            <a:avLst/>
          </a:prstGeom>
        </p:spPr>
      </p:pic>
    </p:spTree>
  </p:cSld>
  <p:clrMapOvr>
    <a:masterClrMapping/>
  </p:clrMapOvr>
  <p:transition spd="med">
    <p:fade/>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extBox 8"/>
          <p:cNvSpPr txBox="1">
            <a:spLocks noChangeArrowheads="1"/>
          </p:cNvSpPr>
          <p:nvPr/>
        </p:nvSpPr>
        <p:spPr bwMode="auto">
          <a:xfrm>
            <a:off x="825500" y="217488"/>
            <a:ext cx="6300788" cy="585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3200" dirty="0">
                <a:solidFill>
                  <a:srgbClr val="5F5E5C"/>
                </a:solidFill>
                <a:latin typeface="华康俪金黑W8(P)"/>
                <a:ea typeface="华康俪金黑W8(P)"/>
                <a:cs typeface="华康俪金黑W8(P)"/>
              </a:rPr>
              <a:t>客服答疑</a:t>
            </a:r>
            <a:endParaRPr lang="zh-CN" altLang="zh-CN" sz="3200" dirty="0">
              <a:solidFill>
                <a:srgbClr val="5F5E5C"/>
              </a:solidFill>
              <a:latin typeface="华康俪金黑W8(P)"/>
              <a:ea typeface="华康俪金黑W8(P)"/>
              <a:cs typeface="华康俪金黑W8(P)"/>
            </a:endParaRPr>
          </a:p>
        </p:txBody>
      </p:sp>
      <p:sp>
        <p:nvSpPr>
          <p:cNvPr id="7" name="矩形 3"/>
          <p:cNvSpPr>
            <a:spLocks noChangeArrowheads="1"/>
          </p:cNvSpPr>
          <p:nvPr/>
        </p:nvSpPr>
        <p:spPr bwMode="auto">
          <a:xfrm>
            <a:off x="682388" y="1229024"/>
            <a:ext cx="10822675" cy="40934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342900" indent="-342900">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342900" lvl="1" indent="-342900" algn="just">
              <a:buFont typeface="Wingdings" panose="05000000000000000000" pitchFamily="2" charset="2"/>
              <a:buChar char="u"/>
            </a:pPr>
            <a:r>
              <a:rPr lang="zh-CN" altLang="en-US" sz="2000" b="1" dirty="0"/>
              <a:t>账号问题的联系电话：</a:t>
            </a:r>
            <a:endParaRPr lang="en-US" altLang="zh-CN" sz="2000" b="1" dirty="0"/>
          </a:p>
          <a:p>
            <a:pPr marL="342900" lvl="1" indent="-342900" algn="just">
              <a:buFont typeface="Wingdings" panose="05000000000000000000" pitchFamily="2" charset="2"/>
              <a:buChar char="u"/>
            </a:pPr>
            <a:endParaRPr lang="en-US" altLang="zh-CN" sz="2000" b="1" dirty="0"/>
          </a:p>
          <a:p>
            <a:pPr marL="342900" lvl="1" indent="-342900" algn="just">
              <a:buFont typeface="Wingdings" panose="05000000000000000000" pitchFamily="2" charset="2"/>
              <a:buChar char="ü"/>
            </a:pPr>
            <a:r>
              <a:rPr lang="zh-CN" altLang="zh-CN" sz="2000" dirty="0">
                <a:latin typeface="+mn-ea"/>
                <a:ea typeface="+mn-ea"/>
              </a:rPr>
              <a:t>省市管理员</a:t>
            </a:r>
            <a:r>
              <a:rPr lang="zh-CN" altLang="en-US" sz="2000" dirty="0">
                <a:latin typeface="+mn-ea"/>
                <a:ea typeface="+mn-ea"/>
              </a:rPr>
              <a:t>关于账号异常的相关问题，请</a:t>
            </a:r>
            <a:r>
              <a:rPr lang="zh-CN" altLang="zh-CN" sz="2000" dirty="0">
                <a:latin typeface="+mn-ea"/>
                <a:ea typeface="+mn-ea"/>
              </a:rPr>
              <a:t>联系</a:t>
            </a:r>
            <a:r>
              <a:rPr lang="en-US" altLang="zh-CN" sz="2000" dirty="0">
                <a:latin typeface="+mn-ea"/>
                <a:ea typeface="+mn-ea"/>
              </a:rPr>
              <a:t>13162521015</a:t>
            </a:r>
            <a:r>
              <a:rPr lang="zh-CN" altLang="en-US" sz="2000" dirty="0">
                <a:latin typeface="+mn-ea"/>
                <a:ea typeface="+mn-ea"/>
              </a:rPr>
              <a:t>（</a:t>
            </a:r>
            <a:r>
              <a:rPr lang="zh-CN" altLang="zh-CN" sz="2000" dirty="0">
                <a:latin typeface="+mn-ea"/>
                <a:ea typeface="+mn-ea"/>
              </a:rPr>
              <a:t>王</a:t>
            </a:r>
            <a:r>
              <a:rPr lang="zh-CN" altLang="en-US" sz="2000" dirty="0">
                <a:latin typeface="+mn-ea"/>
                <a:ea typeface="+mn-ea"/>
              </a:rPr>
              <a:t>老师）</a:t>
            </a:r>
            <a:endParaRPr lang="en-US" altLang="zh-CN" sz="2000" dirty="0">
              <a:latin typeface="+mn-ea"/>
              <a:ea typeface="+mn-ea"/>
            </a:endParaRPr>
          </a:p>
          <a:p>
            <a:pPr marL="342900" lvl="1" indent="-342900" algn="just">
              <a:buFont typeface="Wingdings" panose="05000000000000000000" pitchFamily="2" charset="2"/>
              <a:buChar char="ü"/>
            </a:pPr>
            <a:endParaRPr lang="en-US" altLang="zh-CN" sz="2000" dirty="0">
              <a:latin typeface="+mn-ea"/>
              <a:ea typeface="+mn-ea"/>
            </a:endParaRPr>
          </a:p>
          <a:p>
            <a:pPr marL="0" lvl="1" indent="0" algn="just"/>
            <a:r>
              <a:rPr lang="en-US" altLang="zh-CN" sz="2000" b="1" dirty="0"/>
              <a:t> </a:t>
            </a:r>
            <a:endParaRPr lang="en-US" altLang="zh-CN" sz="2000" b="1" dirty="0"/>
          </a:p>
          <a:p>
            <a:pPr marL="342900" lvl="1" indent="-342900" algn="just">
              <a:buFont typeface="Wingdings" panose="05000000000000000000" pitchFamily="2" charset="2"/>
              <a:buChar char="u"/>
            </a:pPr>
            <a:r>
              <a:rPr lang="zh-CN" altLang="zh-CN" sz="2000" b="1" dirty="0"/>
              <a:t>技术问题的客服电话</a:t>
            </a:r>
            <a:r>
              <a:rPr lang="en-US" altLang="zh-CN" sz="2000" b="1" dirty="0"/>
              <a:t> / </a:t>
            </a:r>
            <a:r>
              <a:rPr lang="zh-CN" altLang="zh-CN" sz="2000" b="1" dirty="0"/>
              <a:t>邮箱</a:t>
            </a:r>
            <a:r>
              <a:rPr lang="zh-CN" altLang="en-US" sz="2000" b="1" dirty="0"/>
              <a:t>：</a:t>
            </a:r>
            <a:endParaRPr lang="en-US" altLang="zh-CN" sz="2000" dirty="0"/>
          </a:p>
          <a:p>
            <a:pPr marL="342900" lvl="1" indent="-342900" algn="just">
              <a:buFont typeface="Wingdings" panose="05000000000000000000" pitchFamily="2" charset="2"/>
              <a:buChar char="u"/>
            </a:pPr>
            <a:endParaRPr lang="en-US" altLang="zh-CN" sz="2000" dirty="0">
              <a:latin typeface="+mn-ea"/>
              <a:ea typeface="+mn-ea"/>
            </a:endParaRPr>
          </a:p>
          <a:p>
            <a:pPr marL="342900" lvl="1" indent="-342900" algn="just">
              <a:buFont typeface="Wingdings" panose="05000000000000000000" pitchFamily="2" charset="2"/>
              <a:buChar char="ü"/>
            </a:pPr>
            <a:r>
              <a:rPr lang="zh-CN" altLang="zh-CN" sz="2000" dirty="0">
                <a:latin typeface="+mn-ea"/>
                <a:ea typeface="+mn-ea"/>
              </a:rPr>
              <a:t>填报期间如有技术问题请打客服电话为</a:t>
            </a:r>
            <a:r>
              <a:rPr lang="en-US" altLang="zh-CN" sz="2000" dirty="0">
                <a:latin typeface="+mn-ea"/>
                <a:ea typeface="+mn-ea"/>
              </a:rPr>
              <a:t>021-25653284-1007</a:t>
            </a:r>
            <a:r>
              <a:rPr lang="zh-CN" altLang="en-US" sz="2000" dirty="0">
                <a:latin typeface="+mn-ea"/>
                <a:ea typeface="+mn-ea"/>
              </a:rPr>
              <a:t>（张老师）</a:t>
            </a:r>
            <a:r>
              <a:rPr lang="zh-CN" altLang="zh-CN" sz="2000" dirty="0">
                <a:latin typeface="+mn-ea"/>
                <a:ea typeface="+mn-ea"/>
              </a:rPr>
              <a:t>，工作日</a:t>
            </a:r>
            <a:r>
              <a:rPr lang="en-US" altLang="zh-CN" sz="2000" dirty="0">
                <a:latin typeface="+mn-ea"/>
                <a:ea typeface="+mn-ea"/>
              </a:rPr>
              <a:t>9:00</a:t>
            </a:r>
            <a:r>
              <a:rPr lang="zh-CN" altLang="zh-CN" sz="2000" dirty="0">
                <a:latin typeface="+mn-ea"/>
                <a:ea typeface="+mn-ea"/>
              </a:rPr>
              <a:t>至</a:t>
            </a:r>
            <a:r>
              <a:rPr lang="en-US" altLang="zh-CN" sz="2000" dirty="0">
                <a:latin typeface="+mn-ea"/>
                <a:ea typeface="+mn-ea"/>
              </a:rPr>
              <a:t>17:00</a:t>
            </a:r>
            <a:endParaRPr lang="en-US" altLang="zh-CN" sz="2000" dirty="0">
              <a:latin typeface="+mn-ea"/>
              <a:ea typeface="+mn-ea"/>
            </a:endParaRPr>
          </a:p>
          <a:p>
            <a:pPr marL="342900" lvl="1" indent="-342900" algn="just">
              <a:buFont typeface="Wingdings" panose="05000000000000000000" pitchFamily="2" charset="2"/>
              <a:buChar char="ü"/>
            </a:pPr>
            <a:endParaRPr lang="en-US" altLang="zh-CN" sz="2000" dirty="0">
              <a:latin typeface="+mn-ea"/>
              <a:ea typeface="+mn-ea"/>
            </a:endParaRPr>
          </a:p>
          <a:p>
            <a:pPr marL="342900" lvl="1" indent="-342900" algn="just">
              <a:buFont typeface="Wingdings" panose="05000000000000000000" pitchFamily="2" charset="2"/>
              <a:buChar char="ü"/>
            </a:pPr>
            <a:r>
              <a:rPr lang="zh-CN" altLang="zh-CN" sz="2000" dirty="0">
                <a:latin typeface="+mn-ea"/>
                <a:ea typeface="+mn-ea"/>
              </a:rPr>
              <a:t>或</a:t>
            </a:r>
            <a:r>
              <a:rPr lang="zh-CN" altLang="zh-CN" sz="2000" dirty="0">
                <a:latin typeface="+mn-ea"/>
                <a:ea typeface="+mn-ea"/>
                <a:hlinkClick r:id="rId1"/>
              </a:rPr>
              <a:t>发送邮件至</a:t>
            </a:r>
            <a:r>
              <a:rPr lang="en-US" altLang="zh-CN" sz="2000" dirty="0">
                <a:latin typeface="+mn-ea"/>
                <a:ea typeface="+mn-ea"/>
                <a:hlinkClick r:id="rId1"/>
              </a:rPr>
              <a:t> </a:t>
            </a:r>
            <a:r>
              <a:rPr lang="en-US" altLang="zh-CN" sz="2000" dirty="0">
                <a:solidFill>
                  <a:srgbClr val="FF0000"/>
                </a:solidFill>
                <a:latin typeface="+mn-ea"/>
                <a:ea typeface="+mn-ea"/>
                <a:hlinkClick r:id="rId2"/>
              </a:rPr>
              <a:t>service@shedu.net</a:t>
            </a:r>
            <a:endParaRPr lang="en-US" altLang="zh-CN" sz="2000" dirty="0">
              <a:solidFill>
                <a:srgbClr val="FF0000"/>
              </a:solidFill>
              <a:latin typeface="+mn-ea"/>
              <a:ea typeface="+mn-ea"/>
            </a:endParaRPr>
          </a:p>
          <a:p>
            <a:pPr marL="342900" lvl="1" indent="-342900" algn="just">
              <a:buFont typeface="Wingdings" panose="05000000000000000000" pitchFamily="2" charset="2"/>
              <a:buChar char="ü"/>
            </a:pPr>
            <a:endParaRPr lang="en-US" altLang="zh-CN" sz="2000" dirty="0">
              <a:latin typeface="+mn-ea"/>
              <a:ea typeface="+mn-ea"/>
            </a:endParaRPr>
          </a:p>
          <a:p>
            <a:pPr marL="342900" lvl="1" indent="-342900" algn="just">
              <a:buFont typeface="Wingdings" panose="05000000000000000000" pitchFamily="2" charset="2"/>
              <a:buChar char="ü"/>
            </a:pPr>
            <a:r>
              <a:rPr lang="zh-CN" altLang="zh-CN" sz="2000" dirty="0">
                <a:latin typeface="+mn-ea"/>
                <a:ea typeface="+mn-ea"/>
              </a:rPr>
              <a:t>也可以通过省市管理员联系我们，我们会尽快回复。</a:t>
            </a:r>
            <a:endParaRPr lang="en-US" altLang="zh-CN" sz="2000" dirty="0">
              <a:latin typeface="+mn-ea"/>
              <a:ea typeface="+mn-ea"/>
            </a:endParaRPr>
          </a:p>
          <a:p>
            <a:pPr marL="342900" lvl="1" indent="-342900" algn="just">
              <a:buFont typeface="Wingdings" panose="05000000000000000000" pitchFamily="2" charset="2"/>
              <a:buChar char="ü"/>
            </a:pPr>
            <a:endParaRPr lang="en-US" altLang="zh-CN" sz="2000" dirty="0">
              <a:latin typeface="+mn-ea"/>
              <a:ea typeface="+mn-ea"/>
            </a:endParaRPr>
          </a:p>
        </p:txBody>
      </p:sp>
    </p:spTree>
  </p:cSld>
  <p:clrMapOvr>
    <a:masterClrMapping/>
  </p:clrMapOvr>
  <p:transition spd="med">
    <p:fade/>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4597" y="0"/>
            <a:ext cx="12192001" cy="6858000"/>
          </a:xfrm>
          <a:prstGeom prst="rect">
            <a:avLst/>
          </a:prstGeom>
          <a:solidFill>
            <a:srgbClr val="009FC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p>
        </p:txBody>
      </p:sp>
      <p:sp>
        <p:nvSpPr>
          <p:cNvPr id="6" name="矩形 5"/>
          <p:cNvSpPr/>
          <p:nvPr/>
        </p:nvSpPr>
        <p:spPr>
          <a:xfrm>
            <a:off x="-18854" y="2652713"/>
            <a:ext cx="4151313" cy="57626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10" name="矩形 9"/>
          <p:cNvSpPr/>
          <p:nvPr/>
        </p:nvSpPr>
        <p:spPr>
          <a:xfrm>
            <a:off x="7013771" y="2652713"/>
            <a:ext cx="5157788" cy="57626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27653" name="TextBox 4"/>
          <p:cNvSpPr txBox="1">
            <a:spLocks noChangeArrowheads="1"/>
          </p:cNvSpPr>
          <p:nvPr/>
        </p:nvSpPr>
        <p:spPr bwMode="auto">
          <a:xfrm>
            <a:off x="4205484" y="2525713"/>
            <a:ext cx="2747962" cy="830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buFont typeface="Arial" panose="020B0604020202020204" pitchFamily="34" charset="0"/>
              <a:buNone/>
            </a:pPr>
            <a:r>
              <a:rPr lang="en-US" altLang="zh-CN" sz="4800" b="1">
                <a:solidFill>
                  <a:srgbClr val="FFC000"/>
                </a:solidFill>
                <a:latin typeface="Arial" panose="020B0604020202020204" pitchFamily="34" charset="0"/>
              </a:rPr>
              <a:t>THANKS</a:t>
            </a:r>
            <a:endParaRPr lang="zh-CN" altLang="en-US" sz="4800" b="1">
              <a:solidFill>
                <a:srgbClr val="FFC000"/>
              </a:solidFill>
              <a:latin typeface="Arial" panose="020B0604020202020204" pitchFamily="34"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extBox 8"/>
          <p:cNvSpPr txBox="1">
            <a:spLocks noChangeArrowheads="1"/>
          </p:cNvSpPr>
          <p:nvPr/>
        </p:nvSpPr>
        <p:spPr bwMode="auto">
          <a:xfrm>
            <a:off x="825500" y="217488"/>
            <a:ext cx="6300788" cy="585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3200" dirty="0">
                <a:solidFill>
                  <a:srgbClr val="5F5E5C"/>
                </a:solidFill>
                <a:latin typeface="华康俪金黑W8(P)"/>
                <a:ea typeface="华康俪金黑W8(P)"/>
                <a:cs typeface="华康俪金黑W8(P)"/>
              </a:rPr>
              <a:t>用户登录</a:t>
            </a:r>
            <a:endParaRPr lang="zh-CN" altLang="zh-CN" sz="3200" dirty="0">
              <a:solidFill>
                <a:srgbClr val="5F5E5C"/>
              </a:solidFill>
              <a:latin typeface="华康俪金黑W8(P)"/>
              <a:ea typeface="华康俪金黑W8(P)"/>
              <a:cs typeface="华康俪金黑W8(P)"/>
            </a:endParaRPr>
          </a:p>
        </p:txBody>
      </p:sp>
      <p:sp>
        <p:nvSpPr>
          <p:cNvPr id="3" name="矩形 3"/>
          <p:cNvSpPr>
            <a:spLocks noChangeArrowheads="1"/>
          </p:cNvSpPr>
          <p:nvPr/>
        </p:nvSpPr>
        <p:spPr bwMode="auto">
          <a:xfrm>
            <a:off x="361315" y="1442720"/>
            <a:ext cx="3466465" cy="34150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342900" indent="-342900">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342900" lvl="1" indent="-342900" algn="just">
              <a:buFont typeface="Wingdings" panose="05000000000000000000" pitchFamily="2" charset="2"/>
              <a:buChar char="ü"/>
            </a:pPr>
            <a:r>
              <a:rPr lang="zh-CN" altLang="en-US" dirty="0">
                <a:latin typeface="+mn-ea"/>
                <a:ea typeface="+mn-ea"/>
                <a:sym typeface="+mn-ea"/>
              </a:rPr>
              <a:t>用户名说明：</a:t>
            </a:r>
            <a:r>
              <a:rPr lang="zh-CN" altLang="zh-CN" dirty="0">
                <a:solidFill>
                  <a:srgbClr val="FF0000"/>
                </a:solidFill>
                <a:latin typeface="+mn-ea"/>
                <a:ea typeface="+mn-ea"/>
                <a:sym typeface="+mn-ea"/>
              </a:rPr>
              <a:t>省市管理员请于</a:t>
            </a:r>
            <a:r>
              <a:rPr lang="en-US" altLang="zh-CN" dirty="0">
                <a:solidFill>
                  <a:srgbClr val="FF0000"/>
                </a:solidFill>
                <a:latin typeface="+mn-ea"/>
                <a:ea typeface="+mn-ea"/>
                <a:sym typeface="+mn-ea"/>
              </a:rPr>
              <a:t>2020</a:t>
            </a:r>
            <a:r>
              <a:rPr lang="zh-CN" altLang="zh-CN" dirty="0">
                <a:solidFill>
                  <a:srgbClr val="FF0000"/>
                </a:solidFill>
                <a:latin typeface="+mn-ea"/>
                <a:ea typeface="+mn-ea"/>
                <a:sym typeface="+mn-ea"/>
              </a:rPr>
              <a:t>年</a:t>
            </a:r>
            <a:r>
              <a:rPr lang="en-US" altLang="zh-CN" dirty="0">
                <a:solidFill>
                  <a:srgbClr val="FF0000"/>
                </a:solidFill>
                <a:latin typeface="+mn-ea"/>
                <a:ea typeface="+mn-ea"/>
                <a:sym typeface="+mn-ea"/>
              </a:rPr>
              <a:t>10</a:t>
            </a:r>
            <a:r>
              <a:rPr lang="zh-CN" altLang="zh-CN" dirty="0">
                <a:solidFill>
                  <a:srgbClr val="FF0000"/>
                </a:solidFill>
                <a:latin typeface="+mn-ea"/>
                <a:ea typeface="+mn-ea"/>
                <a:sym typeface="+mn-ea"/>
              </a:rPr>
              <a:t>月</a:t>
            </a:r>
            <a:r>
              <a:rPr lang="en-US" altLang="zh-CN" dirty="0">
                <a:solidFill>
                  <a:srgbClr val="FF0000"/>
                </a:solidFill>
                <a:latin typeface="+mn-ea"/>
                <a:ea typeface="+mn-ea"/>
                <a:sym typeface="+mn-ea"/>
              </a:rPr>
              <a:t>15</a:t>
            </a:r>
            <a:r>
              <a:rPr lang="zh-CN" altLang="zh-CN" dirty="0">
                <a:solidFill>
                  <a:srgbClr val="FF0000"/>
                </a:solidFill>
                <a:latin typeface="+mn-ea"/>
                <a:ea typeface="+mn-ea"/>
                <a:sym typeface="+mn-ea"/>
              </a:rPr>
              <a:t>日前将加盖单位公章后的省级管理员基本信息表扫描后发至邮箱（</a:t>
            </a:r>
            <a:r>
              <a:rPr lang="en-US" altLang="zh-CN" dirty="0">
                <a:solidFill>
                  <a:srgbClr val="FF0000"/>
                </a:solidFill>
                <a:latin typeface="+mn-ea"/>
                <a:ea typeface="+mn-ea"/>
                <a:sym typeface="+mn-ea"/>
                <a:hlinkClick r:id="rId1"/>
              </a:rPr>
              <a:t>sjgsp@cnsaes.org.cn</a:t>
            </a:r>
            <a:r>
              <a:rPr lang="zh-CN" altLang="zh-CN" dirty="0">
                <a:solidFill>
                  <a:srgbClr val="FF0000"/>
                </a:solidFill>
                <a:latin typeface="+mn-ea"/>
                <a:ea typeface="+mn-ea"/>
                <a:sym typeface="+mn-ea"/>
              </a:rPr>
              <a:t>），管理员账号与该人员绑定，后续如果需要解锁或重置密码必须通过人员信息确认后操作。同时省市管理员账号以邮件形式发送到常用单位邮箱，请妥善保存。</a:t>
            </a:r>
            <a:endParaRPr lang="zh-CN" altLang="zh-CN" dirty="0">
              <a:solidFill>
                <a:srgbClr val="FF0000"/>
              </a:solidFill>
              <a:latin typeface="+mn-ea"/>
              <a:ea typeface="+mn-ea"/>
            </a:endParaRPr>
          </a:p>
          <a:p>
            <a:pPr marL="0" lvl="1" indent="0" algn="just">
              <a:buFont typeface="Wingdings" panose="05000000000000000000" pitchFamily="2" charset="2"/>
              <a:buNone/>
            </a:pPr>
            <a:endParaRPr lang="en-US" altLang="zh-CN" dirty="0">
              <a:solidFill>
                <a:srgbClr val="FF0000"/>
              </a:solidFill>
              <a:latin typeface="+mn-ea"/>
              <a:ea typeface="+mn-ea"/>
            </a:endParaRPr>
          </a:p>
        </p:txBody>
      </p:sp>
      <p:pic>
        <p:nvPicPr>
          <p:cNvPr id="6" name="图片 5"/>
          <p:cNvPicPr/>
          <p:nvPr/>
        </p:nvPicPr>
        <p:blipFill>
          <a:blip r:embed="rId2" cstate="print">
            <a:extLst>
              <a:ext uri="{28A0092B-C50C-407E-A947-70E740481C1C}">
                <a14:useLocalDpi xmlns:a14="http://schemas.microsoft.com/office/drawing/2010/main" val="0"/>
              </a:ext>
            </a:extLst>
          </a:blip>
          <a:stretch>
            <a:fillRect/>
          </a:stretch>
        </p:blipFill>
        <p:spPr>
          <a:xfrm>
            <a:off x="4365481" y="1060580"/>
            <a:ext cx="7265276" cy="3542687"/>
          </a:xfrm>
          <a:prstGeom prst="rect">
            <a:avLst/>
          </a:prstGeom>
        </p:spPr>
      </p:pic>
      <p:sp>
        <p:nvSpPr>
          <p:cNvPr id="2" name="文本框 1"/>
          <p:cNvSpPr txBox="1"/>
          <p:nvPr/>
        </p:nvSpPr>
        <p:spPr>
          <a:xfrm>
            <a:off x="361315" y="4935855"/>
            <a:ext cx="11269345" cy="1476375"/>
          </a:xfrm>
          <a:prstGeom prst="rect">
            <a:avLst/>
          </a:prstGeom>
          <a:noFill/>
        </p:spPr>
        <p:txBody>
          <a:bodyPr wrap="square" rtlCol="0">
            <a:spAutoFit/>
          </a:bodyPr>
          <a:p>
            <a:pPr marL="342900" lvl="1" indent="-342900" algn="just">
              <a:buFont typeface="Wingdings" panose="05000000000000000000" pitchFamily="2" charset="2"/>
              <a:buChar char="ü"/>
            </a:pPr>
            <a:r>
              <a:rPr lang="zh-CN" altLang="zh-CN" dirty="0">
                <a:solidFill>
                  <a:srgbClr val="FF0000"/>
                </a:solidFill>
                <a:latin typeface="+mn-ea"/>
                <a:sym typeface="+mn-ea"/>
              </a:rPr>
              <a:t>初始密码</a:t>
            </a:r>
            <a:r>
              <a:rPr lang="zh-CN" altLang="zh-CN" dirty="0">
                <a:latin typeface="+mn-ea"/>
                <a:sym typeface="+mn-ea"/>
              </a:rPr>
              <a:t>以邮件方式发送，</a:t>
            </a:r>
            <a:r>
              <a:rPr lang="zh-CN" altLang="zh-CN" dirty="0">
                <a:solidFill>
                  <a:srgbClr val="FF0000"/>
                </a:solidFill>
                <a:latin typeface="+mn-ea"/>
                <a:sym typeface="+mn-ea"/>
              </a:rPr>
              <a:t>请妥善保存</a:t>
            </a:r>
            <a:r>
              <a:rPr lang="zh-CN" altLang="zh-CN" dirty="0">
                <a:latin typeface="+mn-ea"/>
                <a:sym typeface="+mn-ea"/>
              </a:rPr>
              <a:t>，首次登陆后必须修改初始密码。登录时</a:t>
            </a:r>
            <a:r>
              <a:rPr lang="zh-CN" altLang="zh-CN" dirty="0">
                <a:solidFill>
                  <a:srgbClr val="FF0000"/>
                </a:solidFill>
                <a:latin typeface="+mn-ea"/>
                <a:sym typeface="+mn-ea"/>
              </a:rPr>
              <a:t>密码输错</a:t>
            </a:r>
            <a:r>
              <a:rPr lang="en-US" altLang="zh-CN" dirty="0">
                <a:solidFill>
                  <a:srgbClr val="FF0000"/>
                </a:solidFill>
                <a:latin typeface="+mn-ea"/>
                <a:sym typeface="+mn-ea"/>
              </a:rPr>
              <a:t>5</a:t>
            </a:r>
            <a:r>
              <a:rPr lang="zh-CN" altLang="zh-CN" dirty="0">
                <a:solidFill>
                  <a:srgbClr val="FF0000"/>
                </a:solidFill>
                <a:latin typeface="+mn-ea"/>
                <a:sym typeface="+mn-ea"/>
              </a:rPr>
              <a:t>次账号将被自动锁定</a:t>
            </a:r>
            <a:r>
              <a:rPr lang="zh-CN" altLang="zh-CN" dirty="0">
                <a:latin typeface="+mn-ea"/>
                <a:sym typeface="+mn-ea"/>
              </a:rPr>
              <a:t>，请联系管理员解锁账号。联系人员：王洁，联系电话：13162521015。</a:t>
            </a:r>
            <a:endParaRPr lang="zh-CN" altLang="zh-CN" dirty="0">
              <a:latin typeface="+mn-ea"/>
              <a:sym typeface="+mn-ea"/>
            </a:endParaRPr>
          </a:p>
          <a:p>
            <a:pPr marL="0" lvl="1" indent="0" algn="just">
              <a:buFont typeface="Wingdings" panose="05000000000000000000" pitchFamily="2" charset="2"/>
              <a:buNone/>
            </a:pPr>
            <a:endParaRPr lang="en-US" altLang="zh-CN" b="1" dirty="0">
              <a:solidFill>
                <a:srgbClr val="FF0000"/>
              </a:solidFill>
              <a:latin typeface="+mn-ea"/>
              <a:ea typeface="+mn-ea"/>
            </a:endParaRPr>
          </a:p>
          <a:p>
            <a:pPr marL="342900" lvl="1" indent="-342900" algn="just">
              <a:buFont typeface="Wingdings" panose="05000000000000000000" pitchFamily="2" charset="2"/>
              <a:buChar char="ü"/>
            </a:pPr>
            <a:r>
              <a:rPr lang="zh-CN" altLang="zh-CN" dirty="0">
                <a:latin typeface="+mn-ea"/>
                <a:sym typeface="+mn-ea"/>
              </a:rPr>
              <a:t>用户使用登录名与密码，并用鼠标左键拖动滑块右移进行登陆验证，该平台可兼容</a:t>
            </a:r>
            <a:r>
              <a:rPr lang="en-US" altLang="zh-CN" dirty="0">
                <a:latin typeface="+mn-ea"/>
                <a:sym typeface="+mn-ea"/>
              </a:rPr>
              <a:t>IE9</a:t>
            </a:r>
            <a:r>
              <a:rPr lang="zh-CN" altLang="zh-CN" dirty="0">
                <a:latin typeface="+mn-ea"/>
                <a:sym typeface="+mn-ea"/>
              </a:rPr>
              <a:t>及以上、</a:t>
            </a:r>
            <a:r>
              <a:rPr lang="en-US" altLang="zh-CN" dirty="0">
                <a:latin typeface="+mn-ea"/>
                <a:sym typeface="+mn-ea"/>
              </a:rPr>
              <a:t>360</a:t>
            </a:r>
            <a:r>
              <a:rPr lang="zh-CN" altLang="zh-CN" dirty="0">
                <a:latin typeface="+mn-ea"/>
                <a:sym typeface="+mn-ea"/>
              </a:rPr>
              <a:t>、</a:t>
            </a:r>
            <a:r>
              <a:rPr lang="en-US" altLang="zh-CN" dirty="0">
                <a:latin typeface="+mn-ea"/>
                <a:sym typeface="+mn-ea"/>
              </a:rPr>
              <a:t>chrome</a:t>
            </a:r>
            <a:r>
              <a:rPr lang="zh-CN" altLang="zh-CN" dirty="0">
                <a:latin typeface="+mn-ea"/>
                <a:sym typeface="+mn-ea"/>
              </a:rPr>
              <a:t>、</a:t>
            </a:r>
            <a:r>
              <a:rPr lang="en-US" altLang="zh-CN" dirty="0">
                <a:latin typeface="+mn-ea"/>
                <a:sym typeface="+mn-ea"/>
              </a:rPr>
              <a:t>Firefox</a:t>
            </a:r>
            <a:r>
              <a:rPr lang="zh-CN" altLang="zh-CN" dirty="0">
                <a:latin typeface="+mn-ea"/>
                <a:sym typeface="+mn-ea"/>
              </a:rPr>
              <a:t>、世界之窗、</a:t>
            </a:r>
            <a:r>
              <a:rPr lang="en-US" altLang="zh-CN" dirty="0">
                <a:latin typeface="+mn-ea"/>
                <a:sym typeface="+mn-ea"/>
              </a:rPr>
              <a:t>opera</a:t>
            </a:r>
            <a:r>
              <a:rPr lang="zh-CN" altLang="zh-CN" dirty="0">
                <a:latin typeface="+mn-ea"/>
                <a:sym typeface="+mn-ea"/>
              </a:rPr>
              <a:t>等各类主流浏览器。</a:t>
            </a:r>
            <a:endParaRPr lang="zh-CN" altLang="en-US"/>
          </a:p>
        </p:txBody>
      </p:sp>
    </p:spTree>
  </p:cSld>
  <p:clrMapOvr>
    <a:masterClrMapping/>
  </p:clrMapOvr>
  <p:transition spd="med">
    <p:fad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 y="1918624"/>
            <a:ext cx="12192000" cy="3020752"/>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p:cNvSpPr/>
          <p:nvPr/>
        </p:nvSpPr>
        <p:spPr>
          <a:xfrm>
            <a:off x="4836001" y="909000"/>
            <a:ext cx="2520000" cy="2520000"/>
          </a:xfrm>
          <a:prstGeom prst="rect">
            <a:avLst/>
          </a:prstGeom>
          <a:solidFill>
            <a:srgbClr val="009C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nvSpPr>
        <p:spPr>
          <a:xfrm>
            <a:off x="5408219" y="664246"/>
            <a:ext cx="1597489" cy="3154710"/>
          </a:xfrm>
          <a:prstGeom prst="rect">
            <a:avLst/>
          </a:prstGeom>
          <a:noFill/>
        </p:spPr>
        <p:txBody>
          <a:bodyPr wrap="square" rtlCol="0">
            <a:spAutoFit/>
          </a:bodyPr>
          <a:lstStyle/>
          <a:p>
            <a:r>
              <a:rPr lang="en-US" altLang="zh-CN" sz="19900" dirty="0">
                <a:solidFill>
                  <a:schemeClr val="bg1"/>
                </a:solidFill>
                <a:latin typeface="Impact" panose="020B0806030902050204" pitchFamily="34" charset="0"/>
              </a:rPr>
              <a:t>2</a:t>
            </a:r>
            <a:endParaRPr lang="zh-CN" altLang="en-US" sz="19900" dirty="0">
              <a:solidFill>
                <a:schemeClr val="bg1"/>
              </a:solidFill>
              <a:latin typeface="Impact" panose="020B0806030902050204" pitchFamily="34" charset="0"/>
            </a:endParaRPr>
          </a:p>
        </p:txBody>
      </p:sp>
      <p:sp>
        <p:nvSpPr>
          <p:cNvPr id="6" name="文本框 5"/>
          <p:cNvSpPr txBox="1"/>
          <p:nvPr/>
        </p:nvSpPr>
        <p:spPr>
          <a:xfrm>
            <a:off x="3015175" y="3448666"/>
            <a:ext cx="6161650" cy="1191993"/>
          </a:xfrm>
          <a:prstGeom prst="rect">
            <a:avLst/>
          </a:prstGeom>
          <a:noFill/>
        </p:spPr>
        <p:txBody>
          <a:bodyPr wrap="square" rtlCol="0">
            <a:spAutoFit/>
          </a:bodyPr>
          <a:lstStyle/>
          <a:p>
            <a:pPr algn="ctr">
              <a:lnSpc>
                <a:spcPct val="150000"/>
              </a:lnSpc>
            </a:pPr>
            <a:r>
              <a:rPr lang="zh-CN" altLang="en-US" sz="5400" b="1" dirty="0">
                <a:solidFill>
                  <a:schemeClr val="bg1"/>
                </a:solidFill>
                <a:latin typeface="微软雅黑" panose="020B0503020204020204" pitchFamily="34" charset="-122"/>
                <a:ea typeface="微软雅黑" panose="020B0503020204020204" pitchFamily="34" charset="-122"/>
              </a:rPr>
              <a:t>用户使用说明</a:t>
            </a:r>
            <a:endParaRPr lang="zh-CN" altLang="en-US" sz="5400" b="1" dirty="0">
              <a:solidFill>
                <a:schemeClr val="bg1"/>
              </a:solidFill>
              <a:latin typeface="微软雅黑" panose="020B0503020204020204" pitchFamily="34" charset="-122"/>
              <a:ea typeface="微软雅黑" panose="020B0503020204020204" pitchFamily="34" charset="-122"/>
            </a:endParaRPr>
          </a:p>
        </p:txBody>
      </p:sp>
      <p:sp>
        <p:nvSpPr>
          <p:cNvPr id="9" name="直角三角形 8"/>
          <p:cNvSpPr/>
          <p:nvPr/>
        </p:nvSpPr>
        <p:spPr>
          <a:xfrm>
            <a:off x="7356001" y="909000"/>
            <a:ext cx="268688" cy="1009624"/>
          </a:xfrm>
          <a:prstGeom prst="rtTriangle">
            <a:avLst/>
          </a:prstGeom>
          <a:solidFill>
            <a:srgbClr val="0082D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直角三角形 9"/>
          <p:cNvSpPr/>
          <p:nvPr/>
        </p:nvSpPr>
        <p:spPr>
          <a:xfrm flipH="1">
            <a:off x="4565427" y="909000"/>
            <a:ext cx="268688" cy="1009624"/>
          </a:xfrm>
          <a:prstGeom prst="rtTriangle">
            <a:avLst/>
          </a:prstGeom>
          <a:solidFill>
            <a:srgbClr val="0082D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2" name="直接连接符 11"/>
          <p:cNvCxnSpPr/>
          <p:nvPr/>
        </p:nvCxnSpPr>
        <p:spPr>
          <a:xfrm>
            <a:off x="0" y="4273918"/>
            <a:ext cx="3638746" cy="0"/>
          </a:xfrm>
          <a:prstGeom prst="line">
            <a:avLst/>
          </a:prstGeom>
          <a:ln w="571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a:off x="8512404" y="4273918"/>
            <a:ext cx="3698096" cy="0"/>
          </a:xfrm>
          <a:prstGeom prst="line">
            <a:avLst/>
          </a:prstGeom>
          <a:ln w="57150">
            <a:solidFill>
              <a:schemeClr val="bg1"/>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extBox 8"/>
          <p:cNvSpPr txBox="1">
            <a:spLocks noChangeArrowheads="1"/>
          </p:cNvSpPr>
          <p:nvPr/>
        </p:nvSpPr>
        <p:spPr bwMode="auto">
          <a:xfrm>
            <a:off x="825500" y="217488"/>
            <a:ext cx="6300788" cy="585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r>
              <a:rPr lang="zh-CN" altLang="en-US" sz="3200" dirty="0">
                <a:solidFill>
                  <a:srgbClr val="5F5E5C"/>
                </a:solidFill>
                <a:latin typeface="华康俪金黑W8(P)"/>
                <a:ea typeface="华康俪金黑W8(P)"/>
                <a:cs typeface="华康俪金黑W8(P)"/>
              </a:rPr>
              <a:t>用户登入</a:t>
            </a:r>
            <a:endParaRPr lang="zh-CN" altLang="zh-CN" sz="3200" dirty="0">
              <a:solidFill>
                <a:srgbClr val="5F5E5C"/>
              </a:solidFill>
              <a:latin typeface="华康俪金黑W8(P)"/>
              <a:ea typeface="华康俪金黑W8(P)"/>
              <a:cs typeface="华康俪金黑W8(P)"/>
            </a:endParaRPr>
          </a:p>
        </p:txBody>
      </p:sp>
      <p:sp>
        <p:nvSpPr>
          <p:cNvPr id="7" name="矩形 3"/>
          <p:cNvSpPr>
            <a:spLocks noChangeArrowheads="1"/>
          </p:cNvSpPr>
          <p:nvPr/>
        </p:nvSpPr>
        <p:spPr bwMode="auto">
          <a:xfrm>
            <a:off x="682388" y="4890117"/>
            <a:ext cx="10822675" cy="1077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342900" indent="-342900">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342900" lvl="1" indent="-342900" algn="just">
              <a:buFont typeface="Wingdings" panose="05000000000000000000" pitchFamily="2" charset="2"/>
              <a:buChar char="ü"/>
            </a:pPr>
            <a:r>
              <a:rPr lang="zh-CN" altLang="zh-CN" sz="1600" dirty="0"/>
              <a:t>首次登录必须修改初始密码，系统会直接跳转到修改密码页面</a:t>
            </a:r>
            <a:endParaRPr lang="en-US" altLang="zh-CN" sz="1600" dirty="0"/>
          </a:p>
          <a:p>
            <a:pPr marL="342900" lvl="1" indent="-342900" algn="just">
              <a:buFont typeface="Wingdings" panose="05000000000000000000" pitchFamily="2" charset="2"/>
              <a:buChar char="ü"/>
            </a:pPr>
            <a:endParaRPr lang="en-US" altLang="zh-CN" sz="1600" dirty="0">
              <a:latin typeface="+mn-ea"/>
              <a:ea typeface="+mn-ea"/>
            </a:endParaRPr>
          </a:p>
          <a:p>
            <a:pPr marL="342900" lvl="1" indent="-342900" algn="just">
              <a:buFont typeface="Wingdings" panose="05000000000000000000" pitchFamily="2" charset="2"/>
              <a:buChar char="ü"/>
            </a:pPr>
            <a:r>
              <a:rPr lang="zh-CN" altLang="zh-CN" sz="1600" dirty="0"/>
              <a:t>平台上方提供所有填报表格“一键下载”功能，同时有针对填报人员的“填报问题集”帮助文档下载，也有针对省市管理员的“平台操作指南”帮助文档下载。</a:t>
            </a:r>
            <a:endParaRPr lang="zh-CN" altLang="zh-CN" sz="1600" dirty="0"/>
          </a:p>
        </p:txBody>
      </p:sp>
      <p:pic>
        <p:nvPicPr>
          <p:cNvPr id="6" name="图片 5"/>
          <p:cNvPicPr/>
          <p:nvPr/>
        </p:nvPicPr>
        <p:blipFill>
          <a:blip r:embed="rId1" cstate="print">
            <a:extLst>
              <a:ext uri="{28A0092B-C50C-407E-A947-70E740481C1C}">
                <a14:useLocalDpi xmlns:a14="http://schemas.microsoft.com/office/drawing/2010/main" val="0"/>
              </a:ext>
            </a:extLst>
          </a:blip>
          <a:stretch>
            <a:fillRect/>
          </a:stretch>
        </p:blipFill>
        <p:spPr>
          <a:xfrm>
            <a:off x="2323780" y="1036948"/>
            <a:ext cx="7544441" cy="3679197"/>
          </a:xfrm>
          <a:prstGeom prst="rect">
            <a:avLst/>
          </a:prstGeom>
        </p:spPr>
      </p:pic>
    </p:spTree>
  </p:cSld>
  <p:clrMapOvr>
    <a:masterClrMapping/>
  </p:clrMapOvr>
  <p:transition spd="med">
    <p:fad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extBox 8"/>
          <p:cNvSpPr txBox="1">
            <a:spLocks noChangeArrowheads="1"/>
          </p:cNvSpPr>
          <p:nvPr/>
        </p:nvSpPr>
        <p:spPr bwMode="auto">
          <a:xfrm>
            <a:off x="825499" y="217488"/>
            <a:ext cx="7536075"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r>
              <a:rPr lang="zh-CN" altLang="en-US" sz="3200" dirty="0">
                <a:solidFill>
                  <a:srgbClr val="5F5E5C"/>
                </a:solidFill>
                <a:latin typeface="华康俪金黑W8(P)"/>
                <a:ea typeface="华康俪金黑W8(P)"/>
                <a:cs typeface="华康俪金黑W8(P)"/>
              </a:rPr>
              <a:t>学校数据管理</a:t>
            </a:r>
            <a:r>
              <a:rPr lang="en-US" altLang="zh-CN" sz="3200" dirty="0">
                <a:solidFill>
                  <a:srgbClr val="5F5E5C"/>
                </a:solidFill>
                <a:latin typeface="华康俪金黑W8(P)"/>
                <a:ea typeface="华康俪金黑W8(P)"/>
                <a:cs typeface="华康俪金黑W8(P)"/>
              </a:rPr>
              <a:t>/</a:t>
            </a:r>
            <a:r>
              <a:rPr lang="zh-CN" altLang="en-US" sz="3200" dirty="0">
                <a:solidFill>
                  <a:srgbClr val="5F5E5C"/>
                </a:solidFill>
                <a:latin typeface="华康俪金黑W8(P)"/>
                <a:ea typeface="华康俪金黑W8(P)"/>
                <a:cs typeface="华康俪金黑W8(P)"/>
              </a:rPr>
              <a:t>省级高水平大学列表页面</a:t>
            </a:r>
            <a:endParaRPr lang="zh-CN" altLang="zh-CN" sz="3200" dirty="0">
              <a:solidFill>
                <a:srgbClr val="5F5E5C"/>
              </a:solidFill>
              <a:latin typeface="华康俪金黑W8(P)"/>
              <a:ea typeface="华康俪金黑W8(P)"/>
              <a:cs typeface="华康俪金黑W8(P)"/>
            </a:endParaRPr>
          </a:p>
        </p:txBody>
      </p:sp>
      <p:sp>
        <p:nvSpPr>
          <p:cNvPr id="7" name="矩形 3"/>
          <p:cNvSpPr>
            <a:spLocks noChangeArrowheads="1"/>
          </p:cNvSpPr>
          <p:nvPr/>
        </p:nvSpPr>
        <p:spPr bwMode="auto">
          <a:xfrm>
            <a:off x="682388" y="4908975"/>
            <a:ext cx="10822675" cy="15274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342900" indent="-342900">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342900" lvl="1" indent="-342900" algn="just">
              <a:lnSpc>
                <a:spcPct val="150000"/>
              </a:lnSpc>
              <a:buFont typeface="Wingdings" panose="05000000000000000000" pitchFamily="2" charset="2"/>
              <a:buChar char="ü"/>
            </a:pPr>
            <a:r>
              <a:rPr lang="zh-CN" altLang="zh-CN" sz="1600" dirty="0"/>
              <a:t>列表中会显示本省所有参与填报学校名称及代码，如存在学校缺失、学校遗漏、学校名称及代码错误等问题，请联系管理员。</a:t>
            </a:r>
            <a:endParaRPr lang="en-US" altLang="zh-CN" sz="1600" dirty="0"/>
          </a:p>
          <a:p>
            <a:pPr marL="342900" lvl="1" indent="-342900" algn="just">
              <a:lnSpc>
                <a:spcPct val="150000"/>
              </a:lnSpc>
              <a:buFont typeface="Wingdings" panose="05000000000000000000" pitchFamily="2" charset="2"/>
              <a:buChar char="ü"/>
            </a:pPr>
            <a:r>
              <a:rPr lang="zh-CN" altLang="zh-CN" sz="1600" dirty="0"/>
              <a:t>查询条件：输入学校名称或代码，点击</a:t>
            </a:r>
            <a:r>
              <a:rPr lang="zh-CN" altLang="en-US" sz="1600" dirty="0"/>
              <a:t>“查询”按钮</a:t>
            </a:r>
            <a:endParaRPr lang="en-US" altLang="zh-CN" sz="1600" dirty="0"/>
          </a:p>
          <a:p>
            <a:pPr marL="342900" lvl="1" indent="-342900" algn="just">
              <a:lnSpc>
                <a:spcPct val="150000"/>
              </a:lnSpc>
              <a:buFont typeface="Wingdings" panose="05000000000000000000" pitchFamily="2" charset="2"/>
              <a:buChar char="ü"/>
            </a:pPr>
            <a:r>
              <a:rPr lang="zh-CN" altLang="zh-CN" sz="1600" dirty="0"/>
              <a:t>可以查看每个学校填报进度。</a:t>
            </a:r>
            <a:endParaRPr lang="zh-CN" altLang="zh-CN" sz="1600" dirty="0"/>
          </a:p>
        </p:txBody>
      </p:sp>
      <p:pic>
        <p:nvPicPr>
          <p:cNvPr id="5" name="图片 4"/>
          <p:cNvPicPr/>
          <p:nvPr/>
        </p:nvPicPr>
        <p:blipFill>
          <a:blip r:embed="rId1" cstate="print">
            <a:extLst>
              <a:ext uri="{28A0092B-C50C-407E-A947-70E740481C1C}">
                <a14:useLocalDpi xmlns:a14="http://schemas.microsoft.com/office/drawing/2010/main" val="0"/>
              </a:ext>
            </a:extLst>
          </a:blip>
          <a:stretch>
            <a:fillRect/>
          </a:stretch>
        </p:blipFill>
        <p:spPr>
          <a:xfrm>
            <a:off x="2271379" y="1046374"/>
            <a:ext cx="7649242" cy="3853169"/>
          </a:xfrm>
          <a:prstGeom prst="rect">
            <a:avLst/>
          </a:prstGeom>
        </p:spPr>
      </p:pic>
    </p:spTree>
  </p:cSld>
  <p:clrMapOvr>
    <a:masterClrMapping/>
  </p:clrMapOvr>
  <p:transition spd="med">
    <p:fad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extBox 8"/>
          <p:cNvSpPr txBox="1">
            <a:spLocks noChangeArrowheads="1"/>
          </p:cNvSpPr>
          <p:nvPr/>
        </p:nvSpPr>
        <p:spPr bwMode="auto">
          <a:xfrm>
            <a:off x="825500" y="217488"/>
            <a:ext cx="6300788" cy="585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r>
              <a:rPr lang="zh-CN" altLang="en-US" sz="3200" dirty="0">
                <a:solidFill>
                  <a:srgbClr val="5F5E5C"/>
                </a:solidFill>
                <a:latin typeface="华康俪金黑W8(P)"/>
                <a:ea typeface="华康俪金黑W8(P)"/>
                <a:cs typeface="华康俪金黑W8(P)"/>
              </a:rPr>
              <a:t>学校数据管理</a:t>
            </a:r>
            <a:r>
              <a:rPr lang="en-US" altLang="zh-CN" sz="3200" dirty="0">
                <a:solidFill>
                  <a:srgbClr val="5F5E5C"/>
                </a:solidFill>
                <a:latin typeface="华康俪金黑W8(P)"/>
                <a:ea typeface="华康俪金黑W8(P)"/>
                <a:cs typeface="华康俪金黑W8(P)"/>
              </a:rPr>
              <a:t>/</a:t>
            </a:r>
            <a:r>
              <a:rPr lang="zh-CN" altLang="en-US" sz="3200" dirty="0">
                <a:solidFill>
                  <a:srgbClr val="5F5E5C"/>
                </a:solidFill>
                <a:latin typeface="华康俪金黑W8(P)"/>
                <a:ea typeface="华康俪金黑W8(P)"/>
                <a:cs typeface="华康俪金黑W8(P)"/>
              </a:rPr>
              <a:t>导入学校数据</a:t>
            </a:r>
            <a:endParaRPr lang="zh-CN" altLang="zh-CN" sz="3200" dirty="0">
              <a:solidFill>
                <a:srgbClr val="5F5E5C"/>
              </a:solidFill>
              <a:latin typeface="华康俪金黑W8(P)"/>
              <a:ea typeface="华康俪金黑W8(P)"/>
              <a:cs typeface="华康俪金黑W8(P)"/>
            </a:endParaRPr>
          </a:p>
        </p:txBody>
      </p:sp>
      <p:sp>
        <p:nvSpPr>
          <p:cNvPr id="7" name="矩形 3"/>
          <p:cNvSpPr>
            <a:spLocks noChangeArrowheads="1"/>
          </p:cNvSpPr>
          <p:nvPr/>
        </p:nvSpPr>
        <p:spPr bwMode="auto">
          <a:xfrm>
            <a:off x="8570794" y="1048642"/>
            <a:ext cx="2930057" cy="37434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342900" indent="-342900">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342900" lvl="1" indent="-342900" algn="just">
              <a:lnSpc>
                <a:spcPct val="150000"/>
              </a:lnSpc>
              <a:buFont typeface="Wingdings" panose="05000000000000000000" pitchFamily="2" charset="2"/>
              <a:buChar char="ü"/>
            </a:pPr>
            <a:r>
              <a:rPr lang="zh-CN" altLang="zh-CN" sz="1600" dirty="0"/>
              <a:t>点击相应学校后的</a:t>
            </a:r>
            <a:r>
              <a:rPr lang="zh-CN" altLang="en-US" sz="1600" dirty="0"/>
              <a:t>“导入数据”</a:t>
            </a:r>
            <a:r>
              <a:rPr lang="zh-CN" altLang="zh-CN" sz="1600" dirty="0"/>
              <a:t>按钮</a:t>
            </a:r>
            <a:r>
              <a:rPr lang="zh-CN" altLang="en-US" sz="1600" dirty="0"/>
              <a:t>，</a:t>
            </a:r>
            <a:r>
              <a:rPr lang="zh-CN" altLang="zh-CN" sz="1600" dirty="0"/>
              <a:t>可以根据各监测项目下载或者导入相应的样表并填写数据</a:t>
            </a:r>
            <a:r>
              <a:rPr lang="zh-CN" altLang="en-US" sz="1600" dirty="0"/>
              <a:t>，如左图。</a:t>
            </a:r>
            <a:endParaRPr lang="en-US" altLang="zh-CN" sz="1600" dirty="0"/>
          </a:p>
          <a:p>
            <a:pPr marL="342900" lvl="1" indent="-342900" algn="just">
              <a:lnSpc>
                <a:spcPct val="150000"/>
              </a:lnSpc>
              <a:buFont typeface="Wingdings" panose="05000000000000000000" pitchFamily="2" charset="2"/>
              <a:buChar char="ü"/>
            </a:pPr>
            <a:endParaRPr lang="en-US" altLang="zh-CN" sz="1600" dirty="0"/>
          </a:p>
          <a:p>
            <a:pPr marL="342900" lvl="1" indent="-342900" algn="just">
              <a:lnSpc>
                <a:spcPct val="150000"/>
              </a:lnSpc>
              <a:buFont typeface="Wingdings" panose="05000000000000000000" pitchFamily="2" charset="2"/>
              <a:buChar char="ü"/>
            </a:pPr>
            <a:r>
              <a:rPr lang="zh-CN" altLang="zh-CN" sz="1600" dirty="0"/>
              <a:t>点击每个监测项目后的“</a:t>
            </a:r>
            <a:r>
              <a:rPr lang="zh-CN" altLang="en-US" sz="1600" dirty="0"/>
              <a:t>样表下载</a:t>
            </a:r>
            <a:r>
              <a:rPr lang="zh-CN" altLang="zh-CN" sz="1600" dirty="0"/>
              <a:t>”按钮</a:t>
            </a:r>
            <a:r>
              <a:rPr lang="zh-CN" altLang="en-US" sz="1600" dirty="0"/>
              <a:t>，</a:t>
            </a:r>
            <a:r>
              <a:rPr lang="zh-CN" altLang="zh-CN" sz="1600" dirty="0"/>
              <a:t>可以下载学校在该监测项目需填写的数据样表。</a:t>
            </a:r>
            <a:endParaRPr lang="en-US" altLang="zh-CN" sz="1600" dirty="0"/>
          </a:p>
        </p:txBody>
      </p:sp>
      <p:pic>
        <p:nvPicPr>
          <p:cNvPr id="5" name="图片 4" descr="图形用户界面, 应用程序&#10;&#10;描述已自动生成"/>
          <p:cNvPicPr/>
          <p:nvPr/>
        </p:nvPicPr>
        <p:blipFill>
          <a:blip r:embed="rId1" cstate="print">
            <a:extLst>
              <a:ext uri="{28A0092B-C50C-407E-A947-70E740481C1C}">
                <a14:useLocalDpi xmlns:a14="http://schemas.microsoft.com/office/drawing/2010/main" val="0"/>
              </a:ext>
            </a:extLst>
          </a:blip>
          <a:stretch>
            <a:fillRect/>
          </a:stretch>
        </p:blipFill>
        <p:spPr>
          <a:xfrm>
            <a:off x="691148" y="1048642"/>
            <a:ext cx="7810826" cy="5480760"/>
          </a:xfrm>
          <a:prstGeom prst="rect">
            <a:avLst/>
          </a:prstGeom>
        </p:spPr>
      </p:pic>
    </p:spTree>
  </p:cSld>
  <p:clrMapOvr>
    <a:masterClrMapping/>
  </p:clrMapOvr>
  <p:transition spd="med">
    <p:fad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extBox 8"/>
          <p:cNvSpPr txBox="1">
            <a:spLocks noChangeArrowheads="1"/>
          </p:cNvSpPr>
          <p:nvPr/>
        </p:nvSpPr>
        <p:spPr bwMode="auto">
          <a:xfrm>
            <a:off x="825500" y="217488"/>
            <a:ext cx="6300788" cy="585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r>
              <a:rPr lang="zh-CN" altLang="en-US" sz="3200" dirty="0">
                <a:solidFill>
                  <a:srgbClr val="5F5E5C"/>
                </a:solidFill>
                <a:latin typeface="华康俪金黑W8(P)"/>
                <a:ea typeface="华康俪金黑W8(P)"/>
                <a:cs typeface="华康俪金黑W8(P)"/>
              </a:rPr>
              <a:t>学校数据管理</a:t>
            </a:r>
            <a:r>
              <a:rPr lang="en-US" altLang="zh-CN" sz="3200" dirty="0">
                <a:solidFill>
                  <a:srgbClr val="5F5E5C"/>
                </a:solidFill>
                <a:latin typeface="华康俪金黑W8(P)"/>
                <a:ea typeface="华康俪金黑W8(P)"/>
                <a:cs typeface="华康俪金黑W8(P)"/>
              </a:rPr>
              <a:t>/</a:t>
            </a:r>
            <a:r>
              <a:rPr lang="zh-CN" altLang="en-US" sz="3200" dirty="0">
                <a:solidFill>
                  <a:srgbClr val="5F5E5C"/>
                </a:solidFill>
                <a:latin typeface="华康俪金黑W8(P)"/>
                <a:ea typeface="华康俪金黑W8(P)"/>
                <a:cs typeface="华康俪金黑W8(P)"/>
              </a:rPr>
              <a:t>导入学校数据</a:t>
            </a:r>
            <a:endParaRPr lang="zh-CN" altLang="zh-CN" sz="3200" dirty="0">
              <a:solidFill>
                <a:srgbClr val="5F5E5C"/>
              </a:solidFill>
              <a:latin typeface="华康俪金黑W8(P)"/>
              <a:ea typeface="华康俪金黑W8(P)"/>
              <a:cs typeface="华康俪金黑W8(P)"/>
            </a:endParaRPr>
          </a:p>
        </p:txBody>
      </p:sp>
      <p:sp>
        <p:nvSpPr>
          <p:cNvPr id="7" name="矩形 3"/>
          <p:cNvSpPr>
            <a:spLocks noChangeArrowheads="1"/>
          </p:cNvSpPr>
          <p:nvPr/>
        </p:nvSpPr>
        <p:spPr bwMode="auto">
          <a:xfrm>
            <a:off x="8577390" y="1048642"/>
            <a:ext cx="2998877" cy="44666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342900" indent="-342900">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342900" lvl="1" indent="-342900" algn="just">
              <a:lnSpc>
                <a:spcPct val="150000"/>
              </a:lnSpc>
              <a:buFont typeface="Wingdings" panose="05000000000000000000" pitchFamily="2" charset="2"/>
              <a:buChar char="ü"/>
            </a:pPr>
            <a:r>
              <a:rPr lang="zh-CN" altLang="zh-CN" sz="1600" kern="100" dirty="0">
                <a:effectLst/>
                <a:latin typeface="+mj-ea"/>
                <a:ea typeface="+mj-ea"/>
                <a:cs typeface="Times New Roman" panose="02020603050405020304" pitchFamily="18" charset="0"/>
              </a:rPr>
              <a:t>点击每个监测项目后的</a:t>
            </a:r>
            <a:r>
              <a:rPr lang="zh-CN" altLang="en-US" sz="1600" kern="100" dirty="0">
                <a:effectLst/>
                <a:latin typeface="+mj-ea"/>
                <a:ea typeface="+mj-ea"/>
                <a:cs typeface="Times New Roman" panose="02020603050405020304" pitchFamily="18" charset="0"/>
              </a:rPr>
              <a:t>“浏览”</a:t>
            </a:r>
            <a:r>
              <a:rPr lang="zh-CN" altLang="zh-CN" sz="1600" kern="100" dirty="0">
                <a:effectLst/>
                <a:latin typeface="+mj-ea"/>
                <a:ea typeface="+mj-ea"/>
                <a:cs typeface="Times New Roman" panose="02020603050405020304" pitchFamily="18" charset="0"/>
              </a:rPr>
              <a:t>按钮</a:t>
            </a:r>
            <a:r>
              <a:rPr lang="zh-CN" altLang="en-US" sz="1600" kern="100" dirty="0">
                <a:effectLst/>
                <a:latin typeface="+mj-ea"/>
                <a:ea typeface="+mj-ea"/>
                <a:cs typeface="Times New Roman" panose="02020603050405020304" pitchFamily="18" charset="0"/>
              </a:rPr>
              <a:t>，</a:t>
            </a:r>
            <a:r>
              <a:rPr lang="zh-CN" altLang="zh-CN" sz="1600" kern="100" dirty="0">
                <a:effectLst/>
                <a:latin typeface="+mj-ea"/>
                <a:ea typeface="+mj-ea"/>
                <a:cs typeface="Times New Roman" panose="02020603050405020304" pitchFamily="18" charset="0"/>
              </a:rPr>
              <a:t>选择已填写的数据表格并点击导入</a:t>
            </a:r>
            <a:r>
              <a:rPr lang="en-US" altLang="zh-CN" sz="1600" kern="100" dirty="0">
                <a:effectLst/>
                <a:latin typeface="+mj-ea"/>
                <a:ea typeface="+mj-ea"/>
                <a:cs typeface="Times New Roman" panose="02020603050405020304" pitchFamily="18" charset="0"/>
              </a:rPr>
              <a:t>excel</a:t>
            </a:r>
            <a:r>
              <a:rPr lang="zh-CN" altLang="zh-CN" sz="1600" kern="100" dirty="0">
                <a:effectLst/>
                <a:latin typeface="+mj-ea"/>
                <a:ea typeface="+mj-ea"/>
                <a:cs typeface="Times New Roman" panose="02020603050405020304" pitchFamily="18" charset="0"/>
              </a:rPr>
              <a:t>文件按钮，完成数据表上传操作。</a:t>
            </a:r>
            <a:endParaRPr lang="en-US" altLang="zh-CN" sz="1600" dirty="0">
              <a:latin typeface="+mj-ea"/>
              <a:ea typeface="+mj-ea"/>
            </a:endParaRPr>
          </a:p>
          <a:p>
            <a:pPr marL="342900" lvl="1" indent="-342900" algn="just">
              <a:lnSpc>
                <a:spcPct val="150000"/>
              </a:lnSpc>
              <a:buFont typeface="Wingdings" panose="05000000000000000000" pitchFamily="2" charset="2"/>
              <a:buChar char="ü"/>
            </a:pPr>
            <a:endParaRPr lang="en-US" altLang="zh-CN" sz="1600" kern="100" dirty="0">
              <a:effectLst/>
              <a:latin typeface="+mj-ea"/>
              <a:ea typeface="+mj-ea"/>
              <a:cs typeface="Times New Roman" panose="02020603050405020304" pitchFamily="18" charset="0"/>
            </a:endParaRPr>
          </a:p>
          <a:p>
            <a:pPr marL="342900" lvl="1" indent="-342900" algn="just">
              <a:lnSpc>
                <a:spcPct val="150000"/>
              </a:lnSpc>
              <a:buFont typeface="Wingdings" panose="05000000000000000000" pitchFamily="2" charset="2"/>
              <a:buChar char="ü"/>
            </a:pPr>
            <a:r>
              <a:rPr lang="zh-CN" altLang="zh-CN" sz="1600" kern="100" dirty="0">
                <a:effectLst/>
                <a:latin typeface="+mj-ea"/>
                <a:ea typeface="+mj-ea"/>
                <a:cs typeface="Times New Roman" panose="02020603050405020304" pitchFamily="18" charset="0"/>
              </a:rPr>
              <a:t>其他标志性成果可点击附件上传、下载或者删除</a:t>
            </a:r>
            <a:r>
              <a:rPr lang="zh-CN" altLang="en-US" sz="1600" kern="100" dirty="0">
                <a:effectLst/>
                <a:latin typeface="+mj-ea"/>
                <a:ea typeface="+mj-ea"/>
                <a:cs typeface="Times New Roman" panose="02020603050405020304" pitchFamily="18" charset="0"/>
              </a:rPr>
              <a:t>。</a:t>
            </a:r>
            <a:endParaRPr lang="en-US" altLang="zh-CN" sz="1600" kern="100" dirty="0">
              <a:effectLst/>
              <a:latin typeface="+mj-ea"/>
              <a:ea typeface="+mj-ea"/>
              <a:cs typeface="Times New Roman" panose="02020603050405020304" pitchFamily="18" charset="0"/>
            </a:endParaRPr>
          </a:p>
          <a:p>
            <a:pPr marL="342900" lvl="1" indent="-342900" algn="just">
              <a:lnSpc>
                <a:spcPct val="150000"/>
              </a:lnSpc>
              <a:buFont typeface="Wingdings" panose="05000000000000000000" pitchFamily="2" charset="2"/>
              <a:buChar char="ü"/>
            </a:pPr>
            <a:endParaRPr lang="en-US" altLang="zh-CN" sz="1600" kern="100" dirty="0">
              <a:latin typeface="+mj-ea"/>
              <a:ea typeface="+mj-ea"/>
              <a:cs typeface="Times New Roman" panose="02020603050405020304" pitchFamily="18" charset="0"/>
            </a:endParaRPr>
          </a:p>
          <a:p>
            <a:pPr marL="342900" lvl="1" indent="-342900" algn="just">
              <a:lnSpc>
                <a:spcPct val="150000"/>
              </a:lnSpc>
              <a:buFont typeface="Wingdings" panose="05000000000000000000" pitchFamily="2" charset="2"/>
              <a:buChar char="ü"/>
            </a:pPr>
            <a:r>
              <a:rPr lang="zh-CN" altLang="zh-CN" sz="1600" kern="100" dirty="0">
                <a:effectLst/>
                <a:latin typeface="+mj-ea"/>
                <a:ea typeface="+mj-ea"/>
                <a:cs typeface="Times New Roman" panose="02020603050405020304" pitchFamily="18" charset="0"/>
              </a:rPr>
              <a:t>需要查看已经导入成功的数据，点击该监测点最后一列的“查看”按钮。</a:t>
            </a:r>
            <a:endParaRPr lang="en-US" altLang="zh-CN" sz="1600" dirty="0">
              <a:latin typeface="+mj-ea"/>
              <a:ea typeface="+mj-ea"/>
            </a:endParaRPr>
          </a:p>
        </p:txBody>
      </p:sp>
      <p:pic>
        <p:nvPicPr>
          <p:cNvPr id="12" name="图片 11" descr="图形用户界面, 应用程序&#10;&#10;描述已自动生成"/>
          <p:cNvPicPr/>
          <p:nvPr/>
        </p:nvPicPr>
        <p:blipFill>
          <a:blip r:embed="rId1" cstate="print">
            <a:extLst>
              <a:ext uri="{28A0092B-C50C-407E-A947-70E740481C1C}">
                <a14:useLocalDpi xmlns:a14="http://schemas.microsoft.com/office/drawing/2010/main" val="0"/>
              </a:ext>
            </a:extLst>
          </a:blip>
          <a:stretch>
            <a:fillRect/>
          </a:stretch>
        </p:blipFill>
        <p:spPr>
          <a:xfrm>
            <a:off x="691148" y="1048642"/>
            <a:ext cx="7810826" cy="5480760"/>
          </a:xfrm>
          <a:prstGeom prst="rect">
            <a:avLst/>
          </a:prstGeom>
        </p:spPr>
      </p:pic>
    </p:spTree>
  </p:cSld>
  <p:clrMapOvr>
    <a:masterClrMapping/>
  </p:clrMapOvr>
  <p:transition spd="med">
    <p:fade/>
  </p:transition>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6397</Words>
  <Application>WPS 演示</Application>
  <PresentationFormat>宽屏</PresentationFormat>
  <Paragraphs>248</Paragraphs>
  <Slides>31</Slides>
  <Notes>0</Notes>
  <HiddenSlides>0</HiddenSlides>
  <MMClips>0</MMClips>
  <ScaleCrop>false</ScaleCrop>
  <HeadingPairs>
    <vt:vector size="6" baseType="variant">
      <vt:variant>
        <vt:lpstr>已用的字体</vt:lpstr>
      </vt:variant>
      <vt:variant>
        <vt:i4>13</vt:i4>
      </vt:variant>
      <vt:variant>
        <vt:lpstr>主题</vt:lpstr>
      </vt:variant>
      <vt:variant>
        <vt:i4>1</vt:i4>
      </vt:variant>
      <vt:variant>
        <vt:lpstr>幻灯片标题</vt:lpstr>
      </vt:variant>
      <vt:variant>
        <vt:i4>31</vt:i4>
      </vt:variant>
    </vt:vector>
  </HeadingPairs>
  <TitlesOfParts>
    <vt:vector size="45" baseType="lpstr">
      <vt:lpstr>Arial</vt:lpstr>
      <vt:lpstr>宋体</vt:lpstr>
      <vt:lpstr>Wingdings</vt:lpstr>
      <vt:lpstr>Calibri</vt:lpstr>
      <vt:lpstr>微软雅黑</vt:lpstr>
      <vt:lpstr>Impact</vt:lpstr>
      <vt:lpstr>华康俪金黑W8(P)</vt:lpstr>
      <vt:lpstr>黑体</vt:lpstr>
      <vt:lpstr>仿宋</vt:lpstr>
      <vt:lpstr>Times New Roman</vt:lpstr>
      <vt:lpstr>Arial Unicode MS</vt:lpstr>
      <vt:lpstr>Calibri Light</vt:lpstr>
      <vt:lpstr>仿宋_GB2312</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张璐</dc:creator>
  <cp:lastModifiedBy>王龙明</cp:lastModifiedBy>
  <cp:revision>269</cp:revision>
  <dcterms:created xsi:type="dcterms:W3CDTF">2019-10-22T08:32:00Z</dcterms:created>
  <dcterms:modified xsi:type="dcterms:W3CDTF">2020-11-03T09:19:57Z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2052-11.1.0.9999</vt:lpwstr>
  </property>
</Properties>
</file>